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63" r:id="rId5"/>
    <p:sldId id="258" r:id="rId6"/>
    <p:sldId id="259" r:id="rId7"/>
    <p:sldId id="265" r:id="rId8"/>
    <p:sldId id="266" r:id="rId9"/>
    <p:sldId id="260" r:id="rId10"/>
    <p:sldId id="268" r:id="rId11"/>
    <p:sldId id="269" r:id="rId12"/>
    <p:sldId id="270" r:id="rId13"/>
    <p:sldId id="273" r:id="rId14"/>
    <p:sldId id="274" r:id="rId15"/>
    <p:sldId id="271" r:id="rId16"/>
    <p:sldId id="272" r:id="rId17"/>
    <p:sldId id="275" r:id="rId18"/>
    <p:sldId id="287" r:id="rId19"/>
    <p:sldId id="277" r:id="rId20"/>
    <p:sldId id="276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06666"/>
    <a:srgbClr val="0099CC"/>
    <a:srgbClr val="1C1C1C"/>
    <a:srgbClr val="800000"/>
    <a:srgbClr val="CCFF99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652" autoAdjust="0"/>
  </p:normalViewPr>
  <p:slideViewPr>
    <p:cSldViewPr>
      <p:cViewPr varScale="1">
        <p:scale>
          <a:sx n="68" d="100"/>
          <a:sy n="68" d="100"/>
        </p:scale>
        <p:origin x="-91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FD3139-07D1-47D7-A8A2-8C56DE0CC1D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7F8FE-5E9D-4423-88D8-80B0898FD58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6F1A5-D457-489C-B15B-FA1ED3AEE31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35CC8-C3FC-474B-BE43-A0250106478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364AB3-F391-4800-9946-58FEDA8FB95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E42AF-3060-4590-8F74-754E3E80ED1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A47CD-5BC3-43A0-B88D-484CB3EFB91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D999CA-0704-4109-B3D2-BDD4D60A8CC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4F7B2-782E-4822-8589-C8E2B64A25B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72EFB-4476-4A83-B3A9-5ACC717F90F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1648C-20A1-4944-8203-9A6193F3CCE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CB40057-7A6A-4152-B940-9AB6B10E4F6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4429132"/>
            <a:ext cx="5572132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Основная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образовательная программа начального общего образования образовательной организации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Содержательный раздел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964488" cy="5400600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Программы 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отдельных учебных предметов, курсов и курсов внеурочной </a:t>
            </a: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деятельности. </a:t>
            </a:r>
            <a:endParaRPr lang="ru-RU" sz="20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>
              <a:buFont typeface="Arial" pitchFamily="34" charset="0"/>
              <a:buChar char="•"/>
            </a:pPr>
            <a:r>
              <a:rPr lang="ru-RU" sz="2000" dirty="0">
                <a:solidFill>
                  <a:srgbClr val="C00000"/>
                </a:solidFill>
              </a:rPr>
              <a:t>Основное содержание учебных предметов </a:t>
            </a:r>
            <a:r>
              <a:rPr lang="ru-RU" sz="2000" dirty="0" smtClean="0">
                <a:solidFill>
                  <a:srgbClr val="C00000"/>
                </a:solidFill>
              </a:rPr>
              <a:t>из </a:t>
            </a:r>
            <a:r>
              <a:rPr lang="ru-RU" sz="2000" dirty="0">
                <a:solidFill>
                  <a:srgbClr val="C00000"/>
                </a:solidFill>
              </a:rPr>
              <a:t>Примерной </a:t>
            </a:r>
            <a:r>
              <a:rPr lang="ru-RU" sz="2000" dirty="0" smtClean="0">
                <a:solidFill>
                  <a:srgbClr val="C00000"/>
                </a:solidFill>
              </a:rPr>
              <a:t>ООП НОО.</a:t>
            </a:r>
            <a:endParaRPr lang="ru-RU" sz="2000" dirty="0">
              <a:solidFill>
                <a:srgbClr val="C00000"/>
              </a:solidFill>
            </a:endParaRPr>
          </a:p>
          <a:p>
            <a:pPr marL="57150" indent="0">
              <a:buNone/>
            </a:pPr>
            <a:r>
              <a:rPr lang="ru-RU" sz="2000" b="1" dirty="0" smtClean="0"/>
              <a:t>3. </a:t>
            </a:r>
            <a:r>
              <a:rPr lang="ru-RU" sz="2000" b="1" dirty="0"/>
              <a:t>Программа духовно-нравственного развития, воспитания обучающихся </a:t>
            </a:r>
            <a:r>
              <a:rPr lang="ru-RU" sz="2000" b="1" dirty="0" smtClean="0"/>
              <a:t>на </a:t>
            </a:r>
            <a:r>
              <a:rPr lang="ru-RU" sz="2000" b="1" dirty="0"/>
              <a:t>ступени начального общего </a:t>
            </a:r>
            <a:r>
              <a:rPr lang="ru-RU" sz="2000" b="1" dirty="0" smtClean="0"/>
              <a:t>образования.</a:t>
            </a:r>
          </a:p>
          <a:p>
            <a:pPr marL="57150" indent="0">
              <a:buNone/>
            </a:pPr>
            <a:r>
              <a:rPr lang="ru-RU" sz="2000" dirty="0"/>
              <a:t>Цель и </a:t>
            </a:r>
            <a:r>
              <a:rPr lang="ru-RU" sz="2000" dirty="0" smtClean="0"/>
              <a:t>задачи, ценностные основы.</a:t>
            </a:r>
          </a:p>
          <a:p>
            <a:pPr marL="57150" indent="0">
              <a:buNone/>
            </a:pPr>
            <a:r>
              <a:rPr lang="ru-RU" sz="2000" dirty="0"/>
              <a:t>Основные </a:t>
            </a:r>
            <a:r>
              <a:rPr lang="ru-RU" sz="2000" dirty="0" smtClean="0"/>
              <a:t>направления: </a:t>
            </a:r>
            <a:r>
              <a:rPr lang="ru-RU" sz="2000" dirty="0" smtClean="0">
                <a:solidFill>
                  <a:srgbClr val="C00000"/>
                </a:solidFill>
              </a:rPr>
              <a:t>патриотическое, трудовое, экологическое, эстетическое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Принципы и особенности организации </a:t>
            </a:r>
          </a:p>
          <a:p>
            <a:r>
              <a:rPr lang="ru-RU" sz="2000" dirty="0"/>
              <a:t>Основное содержание</a:t>
            </a:r>
          </a:p>
          <a:p>
            <a:pPr lvl="0"/>
            <a:r>
              <a:rPr lang="ru-RU" sz="2000" dirty="0">
                <a:solidFill>
                  <a:srgbClr val="C00000"/>
                </a:solidFill>
              </a:rPr>
              <a:t>Виды деятельности и формы занятий с обучающимися!!!!!</a:t>
            </a:r>
          </a:p>
          <a:p>
            <a:pPr lvl="0"/>
            <a:r>
              <a:rPr lang="ru-RU" sz="2000" dirty="0">
                <a:solidFill>
                  <a:srgbClr val="C00000"/>
                </a:solidFill>
              </a:rPr>
              <a:t>Совместная деятельность </a:t>
            </a:r>
            <a:r>
              <a:rPr lang="ru-RU" sz="2000" dirty="0" smtClean="0">
                <a:solidFill>
                  <a:srgbClr val="C00000"/>
                </a:solidFill>
              </a:rPr>
              <a:t>ОУ, </a:t>
            </a:r>
            <a:r>
              <a:rPr lang="ru-RU" sz="2000" dirty="0">
                <a:solidFill>
                  <a:srgbClr val="C00000"/>
                </a:solidFill>
              </a:rPr>
              <a:t>семьи и </a:t>
            </a:r>
            <a:r>
              <a:rPr lang="ru-RU" sz="2000" dirty="0" smtClean="0">
                <a:solidFill>
                  <a:srgbClr val="C00000"/>
                </a:solidFill>
              </a:rPr>
              <a:t>общественности.</a:t>
            </a:r>
            <a:endParaRPr lang="ru-RU" sz="2000" dirty="0">
              <a:solidFill>
                <a:srgbClr val="C00000"/>
              </a:solidFill>
            </a:endParaRPr>
          </a:p>
          <a:p>
            <a:pPr lvl="0"/>
            <a:r>
              <a:rPr lang="ru-RU" sz="2000" dirty="0">
                <a:solidFill>
                  <a:srgbClr val="C00000"/>
                </a:solidFill>
              </a:rPr>
              <a:t>Повышение педагогической культуры родителей </a:t>
            </a:r>
            <a:r>
              <a:rPr lang="ru-RU" sz="2000" dirty="0" smtClean="0">
                <a:solidFill>
                  <a:srgbClr val="C00000"/>
                </a:solidFill>
              </a:rPr>
              <a:t>обучающихся</a:t>
            </a:r>
            <a:r>
              <a:rPr lang="ru-RU" sz="2000" dirty="0">
                <a:solidFill>
                  <a:srgbClr val="C00000"/>
                </a:solidFill>
              </a:rPr>
              <a:t>. </a:t>
            </a:r>
          </a:p>
          <a:p>
            <a:pPr lvl="0"/>
            <a:r>
              <a:rPr lang="ru-RU" sz="2000" dirty="0">
                <a:solidFill>
                  <a:srgbClr val="C00000"/>
                </a:solidFill>
              </a:rPr>
              <a:t>Планируемые результаты .</a:t>
            </a:r>
          </a:p>
          <a:p>
            <a:pPr marL="57150" indent="0">
              <a:buNone/>
            </a:pPr>
            <a:endParaRPr lang="ru-RU" sz="2000" dirty="0" smtClean="0"/>
          </a:p>
          <a:p>
            <a:pPr marL="5715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193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Содержательный раздел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268760"/>
            <a:ext cx="8928992" cy="4857403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4. Программа формирования экологической культуры, здорового и безопасного образа жизни. </a:t>
            </a:r>
          </a:p>
          <a:p>
            <a:r>
              <a:rPr lang="ru-RU" sz="2000" dirty="0" smtClean="0"/>
              <a:t>Цели и задачи . Этапы организации работы.</a:t>
            </a:r>
          </a:p>
          <a:p>
            <a:pPr lvl="0"/>
            <a:r>
              <a:rPr lang="ru-RU" sz="2000" dirty="0" smtClean="0">
                <a:solidFill>
                  <a:srgbClr val="C00000"/>
                </a:solidFill>
              </a:rPr>
              <a:t>Основные </a:t>
            </a:r>
            <a:r>
              <a:rPr lang="ru-RU" sz="2000" dirty="0">
                <a:solidFill>
                  <a:srgbClr val="C00000"/>
                </a:solidFill>
              </a:rPr>
              <a:t>направления, формы и методы реализации программы </a:t>
            </a:r>
          </a:p>
          <a:p>
            <a:pPr lvl="0"/>
            <a:r>
              <a:rPr lang="ru-RU" sz="2000" dirty="0"/>
              <a:t>Системная работа </a:t>
            </a:r>
            <a:r>
              <a:rPr lang="ru-RU" sz="2000" dirty="0">
                <a:solidFill>
                  <a:srgbClr val="C00000"/>
                </a:solidFill>
              </a:rPr>
              <a:t>может быть организована по следующим направлениям</a:t>
            </a:r>
            <a:r>
              <a:rPr lang="ru-RU" sz="2000" dirty="0"/>
              <a:t>:</a:t>
            </a:r>
          </a:p>
          <a:p>
            <a:pPr lvl="1"/>
            <a:r>
              <a:rPr lang="ru-RU" sz="2000" dirty="0"/>
              <a:t>создание экологически безопасной, </a:t>
            </a:r>
            <a:r>
              <a:rPr lang="ru-RU" sz="2000" dirty="0" err="1"/>
              <a:t>здоровьесберегающей</a:t>
            </a:r>
            <a:r>
              <a:rPr lang="ru-RU" sz="2000" dirty="0"/>
              <a:t> инфраструктуры образовательного учреждения;</a:t>
            </a:r>
          </a:p>
          <a:p>
            <a:pPr lvl="1"/>
            <a:r>
              <a:rPr lang="ru-RU" sz="2000" dirty="0"/>
              <a:t>организация учебной и внеурочной деятельности обучающихся; </a:t>
            </a:r>
          </a:p>
          <a:p>
            <a:pPr lvl="1"/>
            <a:r>
              <a:rPr lang="ru-RU" sz="2000" dirty="0"/>
              <a:t>организация физкультурно</a:t>
            </a:r>
            <a:r>
              <a:rPr lang="ru-RU" sz="2000" dirty="0" smtClean="0"/>
              <a:t>­-оздоровительной </a:t>
            </a:r>
            <a:r>
              <a:rPr lang="ru-RU" sz="2000" dirty="0"/>
              <a:t>работы; </a:t>
            </a:r>
          </a:p>
          <a:p>
            <a:pPr lvl="1"/>
            <a:r>
              <a:rPr lang="ru-RU" sz="2000" dirty="0"/>
              <a:t>реализация дополнительных образовательных курсов;</a:t>
            </a:r>
          </a:p>
          <a:p>
            <a:pPr lvl="1"/>
            <a:r>
              <a:rPr lang="ru-RU" sz="2000" dirty="0"/>
              <a:t>организация работы с родителями (законными представителями).</a:t>
            </a:r>
          </a:p>
          <a:p>
            <a:pPr lvl="0"/>
            <a:r>
              <a:rPr lang="ru-RU" sz="2000" dirty="0"/>
              <a:t>Критерии и показатели эффективности деятельности образовательного учреждения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ОУ самостоятельно </a:t>
            </a:r>
            <a:r>
              <a:rPr lang="ru-RU" sz="2000" dirty="0">
                <a:solidFill>
                  <a:srgbClr val="C00000"/>
                </a:solidFill>
              </a:rPr>
              <a:t>разрабатывает </a:t>
            </a:r>
            <a:r>
              <a:rPr lang="ru-RU" sz="2000" b="1" dirty="0">
                <a:solidFill>
                  <a:srgbClr val="C00000"/>
                </a:solidFill>
              </a:rPr>
              <a:t>критерии и показатели эффективности реализации программы</a:t>
            </a:r>
            <a:r>
              <a:rPr lang="ru-RU" sz="2000" b="1" dirty="0" smtClean="0">
                <a:solidFill>
                  <a:srgbClr val="C00000"/>
                </a:solidFill>
              </a:rPr>
              <a:t>!!!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06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Содержательный раздел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268760"/>
            <a:ext cx="8928992" cy="4857403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4. Программа коррекционной работы. </a:t>
            </a:r>
          </a:p>
          <a:p>
            <a:pPr lvl="0"/>
            <a:r>
              <a:rPr lang="ru-RU" sz="2000" dirty="0"/>
              <a:t>Цель и задачи </a:t>
            </a:r>
            <a:r>
              <a:rPr lang="ru-RU" sz="2000" dirty="0" smtClean="0"/>
              <a:t>программы. Принципы </a:t>
            </a:r>
            <a:r>
              <a:rPr lang="ru-RU" sz="2000" dirty="0"/>
              <a:t>формирования </a:t>
            </a:r>
            <a:r>
              <a:rPr lang="ru-RU" sz="2000" dirty="0" smtClean="0"/>
              <a:t>программы.</a:t>
            </a:r>
            <a:endParaRPr lang="ru-RU" sz="2000" dirty="0"/>
          </a:p>
          <a:p>
            <a:pPr lvl="0"/>
            <a:r>
              <a:rPr lang="ru-RU" sz="2000" dirty="0"/>
              <a:t>Направления работы: </a:t>
            </a:r>
            <a:r>
              <a:rPr lang="ru-RU" sz="2000" dirty="0" smtClean="0">
                <a:solidFill>
                  <a:srgbClr val="C00000"/>
                </a:solidFill>
              </a:rPr>
              <a:t>диагностическая </a:t>
            </a:r>
            <a:r>
              <a:rPr lang="ru-RU" sz="2000" dirty="0">
                <a:solidFill>
                  <a:srgbClr val="C00000"/>
                </a:solidFill>
              </a:rPr>
              <a:t>работа; </a:t>
            </a:r>
            <a:r>
              <a:rPr lang="ru-RU" sz="2000" dirty="0" err="1" smtClean="0">
                <a:solidFill>
                  <a:srgbClr val="C00000"/>
                </a:solidFill>
              </a:rPr>
              <a:t>коррекционно­развивающая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>
                <a:solidFill>
                  <a:srgbClr val="C00000"/>
                </a:solidFill>
              </a:rPr>
              <a:t>работа; </a:t>
            </a:r>
            <a:r>
              <a:rPr lang="ru-RU" sz="2000" dirty="0" smtClean="0">
                <a:solidFill>
                  <a:srgbClr val="C00000"/>
                </a:solidFill>
              </a:rPr>
              <a:t>консультативная </a:t>
            </a:r>
            <a:r>
              <a:rPr lang="ru-RU" sz="2000" dirty="0">
                <a:solidFill>
                  <a:srgbClr val="C00000"/>
                </a:solidFill>
              </a:rPr>
              <a:t>работа; </a:t>
            </a:r>
            <a:r>
              <a:rPr lang="ru-RU" sz="2000" dirty="0" err="1" smtClean="0">
                <a:solidFill>
                  <a:srgbClr val="C00000"/>
                </a:solidFill>
              </a:rPr>
              <a:t>информационно­просветительская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>
                <a:solidFill>
                  <a:srgbClr val="C00000"/>
                </a:solidFill>
              </a:rPr>
              <a:t>работа</a:t>
            </a:r>
            <a:r>
              <a:rPr lang="ru-RU" sz="2000" dirty="0"/>
              <a:t>.</a:t>
            </a:r>
          </a:p>
          <a:p>
            <a:pPr lvl="0"/>
            <a:r>
              <a:rPr lang="ru-RU" sz="2000" dirty="0"/>
              <a:t>Содержание направлений работы (рекомендации в Примерной ООП)</a:t>
            </a:r>
          </a:p>
          <a:p>
            <a:pPr lvl="0"/>
            <a:r>
              <a:rPr lang="ru-RU" sz="2000" dirty="0">
                <a:solidFill>
                  <a:srgbClr val="C00000"/>
                </a:solidFill>
              </a:rPr>
              <a:t>Этапы реализации </a:t>
            </a:r>
            <a:r>
              <a:rPr lang="ru-RU" sz="2000" dirty="0" smtClean="0">
                <a:solidFill>
                  <a:srgbClr val="C00000"/>
                </a:solidFill>
              </a:rPr>
              <a:t>программы</a:t>
            </a:r>
            <a:r>
              <a:rPr lang="ru-RU" sz="2000" dirty="0" smtClean="0"/>
              <a:t>.</a:t>
            </a:r>
            <a:endParaRPr lang="ru-RU" sz="2000" dirty="0"/>
          </a:p>
          <a:p>
            <a:pPr lvl="0"/>
            <a:r>
              <a:rPr lang="ru-RU" sz="2000" dirty="0">
                <a:solidFill>
                  <a:srgbClr val="C00000"/>
                </a:solidFill>
              </a:rPr>
              <a:t>Механизмы реализации программы </a:t>
            </a:r>
            <a:r>
              <a:rPr lang="ru-RU" sz="2000" dirty="0"/>
              <a:t>(взаимодействие специалистов образовательного учреждения, социальное </a:t>
            </a:r>
            <a:r>
              <a:rPr lang="ru-RU" sz="2000" dirty="0" smtClean="0"/>
              <a:t>партнёрство)</a:t>
            </a:r>
            <a:endParaRPr lang="ru-RU" sz="2000" dirty="0"/>
          </a:p>
          <a:p>
            <a:pPr lvl="0"/>
            <a:r>
              <a:rPr lang="ru-RU" sz="2000" dirty="0">
                <a:solidFill>
                  <a:srgbClr val="C00000"/>
                </a:solidFill>
              </a:rPr>
              <a:t>Условия реализации программы: </a:t>
            </a:r>
            <a:r>
              <a:rPr lang="ru-RU" sz="2000" dirty="0"/>
              <a:t>психолого</a:t>
            </a:r>
            <a:r>
              <a:rPr lang="ru-RU" sz="2000" dirty="0" smtClean="0"/>
              <a:t>­-педагогическое </a:t>
            </a:r>
            <a:r>
              <a:rPr lang="ru-RU" sz="2000" dirty="0"/>
              <a:t>обеспечение, программно</a:t>
            </a:r>
            <a:r>
              <a:rPr lang="ru-RU" sz="2000" dirty="0" smtClean="0"/>
              <a:t>­-методическое </a:t>
            </a:r>
            <a:r>
              <a:rPr lang="ru-RU" sz="2000" dirty="0"/>
              <a:t>обеспечение, кадровое обеспечение, материально</a:t>
            </a:r>
            <a:r>
              <a:rPr lang="ru-RU" sz="2000" dirty="0" smtClean="0"/>
              <a:t>­-техническое </a:t>
            </a:r>
            <a:r>
              <a:rPr lang="ru-RU" sz="2000" dirty="0"/>
              <a:t>обеспечение, информационное </a:t>
            </a:r>
            <a:r>
              <a:rPr lang="ru-RU" sz="2000" dirty="0" smtClean="0"/>
              <a:t>обеспечение.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9509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Организационный раздел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865975" cy="5030019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Учебный 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план начального общего </a:t>
            </a: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образования. </a:t>
            </a:r>
          </a:p>
          <a:p>
            <a:pPr lvl="0"/>
            <a:r>
              <a:rPr lang="ru-RU" sz="2000" dirty="0" smtClean="0"/>
              <a:t>Пояснительная записка</a:t>
            </a:r>
            <a:r>
              <a:rPr lang="ru-RU" sz="2000" dirty="0" smtClean="0"/>
              <a:t>. Предметные </a:t>
            </a:r>
            <a:r>
              <a:rPr lang="ru-RU" sz="2000" dirty="0" smtClean="0"/>
              <a:t>области. </a:t>
            </a:r>
            <a:r>
              <a:rPr lang="ru-RU" sz="2000" dirty="0" smtClean="0"/>
              <a:t>Учебные </a:t>
            </a:r>
            <a:r>
              <a:rPr lang="ru-RU" sz="2000" dirty="0" smtClean="0"/>
              <a:t>предметы.</a:t>
            </a:r>
            <a:endParaRPr lang="ru-RU" sz="2000" dirty="0"/>
          </a:p>
          <a:p>
            <a:pPr lvl="0"/>
            <a:r>
              <a:rPr lang="ru-RU" sz="2000" dirty="0"/>
              <a:t>Учебная нагрузка не должна превышать требования ФГОС </a:t>
            </a:r>
            <a:r>
              <a:rPr lang="ru-RU" sz="2000" dirty="0" smtClean="0"/>
              <a:t>НОО.</a:t>
            </a:r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dirty="0"/>
          </a:p>
          <a:p>
            <a:pPr marL="0" lv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243554"/>
              </p:ext>
            </p:extLst>
          </p:nvPr>
        </p:nvGraphicFramePr>
        <p:xfrm>
          <a:off x="611560" y="2420888"/>
          <a:ext cx="7993462" cy="41672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66013"/>
                <a:gridCol w="1770842"/>
                <a:gridCol w="1053554"/>
                <a:gridCol w="1053554"/>
                <a:gridCol w="1048582"/>
                <a:gridCol w="1006937"/>
                <a:gridCol w="9398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Предметные области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Предметы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Количество часов в неделю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 КЛАСС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 КЛАСС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 КЛАСС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 КЛАСС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Инвариантная часть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Филология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Русский язык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Литературное чтение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2925" algn="l"/>
                          <a:tab pos="584835" algn="ctr"/>
                        </a:tabLs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2925" algn="l"/>
                          <a:tab pos="584835" algn="ctr"/>
                        </a:tabLs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Английский  язык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Математика и информатика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Математика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4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Обществознание и естествознание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Окружающий мир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Основы религиозных культур и светской этики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ОРКСЭ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Искусство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Музыка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Изобразительное искусство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Технология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Технология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Физическая культура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Физическая культура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ИТОГО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Часть, формируемая участниками образовательных отношений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Часть, формируемая участниками образовательного процесса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Предельно допустимая аудиторная учебная нагрузка при 5-дневной учебной неделе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Предельно допустимая аудиторная учебная нагрузка при 6-дневной учебной неделе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732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Учебный 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screencapture.ru/uploaded/1e/20/3e/1e203E6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7992888" cy="559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378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Организационный раздел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865975" cy="5030019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2</a:t>
            </a:r>
            <a:r>
              <a:rPr lang="ru-RU" sz="2000" b="1" dirty="0" smtClean="0"/>
              <a:t>. План </a:t>
            </a:r>
            <a:r>
              <a:rPr lang="ru-RU" sz="2000" b="1" dirty="0"/>
              <a:t>внеурочной деятельности. </a:t>
            </a:r>
            <a:endParaRPr lang="ru-RU" sz="2000" b="1" dirty="0" smtClean="0"/>
          </a:p>
          <a:p>
            <a:pPr lvl="0"/>
            <a:r>
              <a:rPr lang="ru-RU" sz="2000" dirty="0"/>
              <a:t>Цели организации внеурочной </a:t>
            </a:r>
            <a:r>
              <a:rPr lang="ru-RU" sz="2000" dirty="0" smtClean="0"/>
              <a:t>деятельности.</a:t>
            </a:r>
            <a:endParaRPr lang="ru-RU" sz="2000" dirty="0"/>
          </a:p>
          <a:p>
            <a:pPr lvl="0"/>
            <a:r>
              <a:rPr lang="ru-RU" sz="2000" dirty="0"/>
              <a:t>Формы организации внеурочной </a:t>
            </a:r>
            <a:r>
              <a:rPr lang="ru-RU" sz="2000" dirty="0" smtClean="0"/>
              <a:t>деятельности.</a:t>
            </a:r>
            <a:endParaRPr lang="ru-RU" sz="2000" dirty="0"/>
          </a:p>
          <a:p>
            <a:pPr lvl="2"/>
            <a:r>
              <a:rPr lang="ru-RU" sz="1400" dirty="0"/>
              <a:t>спортивно-оздоровительное;</a:t>
            </a:r>
          </a:p>
          <a:p>
            <a:pPr lvl="2"/>
            <a:r>
              <a:rPr lang="ru-RU" sz="1400" dirty="0" err="1"/>
              <a:t>общеинтеллектуальное</a:t>
            </a:r>
            <a:r>
              <a:rPr lang="ru-RU" sz="1400" dirty="0"/>
              <a:t>;</a:t>
            </a:r>
          </a:p>
          <a:p>
            <a:pPr lvl="2"/>
            <a:r>
              <a:rPr lang="ru-RU" sz="1400" dirty="0"/>
              <a:t>общекультурное;</a:t>
            </a:r>
          </a:p>
          <a:p>
            <a:pPr lvl="2"/>
            <a:r>
              <a:rPr lang="ru-RU" sz="1400" dirty="0"/>
              <a:t>социальное;</a:t>
            </a:r>
          </a:p>
          <a:p>
            <a:pPr lvl="2"/>
            <a:r>
              <a:rPr lang="ru-RU" sz="1400" dirty="0"/>
              <a:t>духовно-нравственное</a:t>
            </a:r>
          </a:p>
          <a:p>
            <a:r>
              <a:rPr lang="ru-RU" sz="2000" dirty="0" smtClean="0"/>
              <a:t>План </a:t>
            </a:r>
            <a:r>
              <a:rPr lang="ru-RU" sz="2000" dirty="0"/>
              <a:t>внеурочной </a:t>
            </a:r>
            <a:r>
              <a:rPr lang="ru-RU" sz="2000" dirty="0" smtClean="0"/>
              <a:t>деятельности</a:t>
            </a:r>
            <a:r>
              <a:rPr lang="ru-RU" sz="2000" dirty="0" smtClean="0"/>
              <a:t>.</a:t>
            </a:r>
          </a:p>
          <a:p>
            <a:pPr marL="400050" lvl="1" indent="0">
              <a:buNone/>
            </a:pPr>
            <a:endParaRPr lang="ru-RU" sz="1400" dirty="0"/>
          </a:p>
          <a:p>
            <a:pPr marL="400050" lvl="1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http://www.screencapture.ru/uploaded/a5/f2/af/a5f2Af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72" y="4149080"/>
            <a:ext cx="8382425" cy="25202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55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Организационный раздел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5184576"/>
          </a:xfrm>
        </p:spPr>
        <p:txBody>
          <a:bodyPr/>
          <a:lstStyle/>
          <a:p>
            <a:pPr marL="457200" indent="-457200">
              <a:buAutoNum type="arabicPeriod" startAt="3"/>
            </a:pPr>
            <a:r>
              <a:rPr lang="ru-RU" sz="2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Система </a:t>
            </a:r>
            <a:r>
              <a:rPr lang="ru-RU" sz="20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условий реализации основной образовательной программы в соответствии с требованиями Стандарта. </a:t>
            </a:r>
            <a:endParaRPr lang="ru-RU" sz="20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2000" dirty="0"/>
              <a:t>Кадровые условия реализации основной образовательной </a:t>
            </a:r>
            <a:r>
              <a:rPr lang="ru-RU" sz="2000" dirty="0" smtClean="0"/>
              <a:t>программы.</a:t>
            </a:r>
            <a:endParaRPr lang="ru-RU" sz="2000" dirty="0"/>
          </a:p>
          <a:p>
            <a:pPr lvl="0"/>
            <a:r>
              <a:rPr lang="ru-RU" sz="2000" dirty="0"/>
              <a:t>Психолого</a:t>
            </a:r>
            <a:r>
              <a:rPr lang="ru-RU" sz="2000" dirty="0" smtClean="0"/>
              <a:t>­-педагогические </a:t>
            </a:r>
            <a:r>
              <a:rPr lang="ru-RU" sz="2000" dirty="0"/>
              <a:t>условия реализации основной образовательной </a:t>
            </a:r>
            <a:r>
              <a:rPr lang="ru-RU" sz="2000" dirty="0" smtClean="0"/>
              <a:t>программы.</a:t>
            </a:r>
            <a:endParaRPr lang="ru-RU" sz="2000" dirty="0"/>
          </a:p>
          <a:p>
            <a:pPr lvl="0"/>
            <a:r>
              <a:rPr lang="ru-RU" sz="2000" dirty="0"/>
              <a:t>Финансовое обеспечение реализации основной образовательной </a:t>
            </a:r>
            <a:r>
              <a:rPr lang="ru-RU" sz="2000" dirty="0" smtClean="0"/>
              <a:t>программы.</a:t>
            </a:r>
            <a:endParaRPr lang="ru-RU" sz="2000" dirty="0"/>
          </a:p>
          <a:p>
            <a:pPr lvl="0"/>
            <a:r>
              <a:rPr lang="ru-RU" sz="2000" dirty="0"/>
              <a:t>Материально</a:t>
            </a:r>
            <a:r>
              <a:rPr lang="ru-RU" sz="2000" dirty="0" smtClean="0"/>
              <a:t>­-технические </a:t>
            </a:r>
            <a:r>
              <a:rPr lang="ru-RU" sz="2000" dirty="0"/>
              <a:t>условия реализации основной образовательной </a:t>
            </a:r>
            <a:r>
              <a:rPr lang="ru-RU" sz="2000" dirty="0" smtClean="0"/>
              <a:t>программы.</a:t>
            </a:r>
            <a:endParaRPr lang="ru-RU" sz="2000" dirty="0"/>
          </a:p>
          <a:p>
            <a:pPr lvl="0"/>
            <a:r>
              <a:rPr lang="ru-RU" sz="2000" err="1"/>
              <a:t>Информационно</a:t>
            </a:r>
            <a:r>
              <a:rPr lang="ru-RU" sz="2000" smtClean="0"/>
              <a:t>­-методические </a:t>
            </a:r>
            <a:r>
              <a:rPr lang="ru-RU" sz="2000" dirty="0"/>
              <a:t>условия реализации основной образовательной </a:t>
            </a:r>
            <a:r>
              <a:rPr lang="ru-RU" sz="2000" dirty="0" smtClean="0"/>
              <a:t>программы.</a:t>
            </a:r>
            <a:endParaRPr lang="ru-RU" sz="2000" dirty="0"/>
          </a:p>
          <a:p>
            <a:pPr lvl="0"/>
            <a:r>
              <a:rPr lang="ru-RU" sz="2000" dirty="0"/>
              <a:t>Модель сетевого графика (дорожной карты) по формированию необходимой системы условий реализации основной образовательной </a:t>
            </a:r>
            <a:r>
              <a:rPr lang="ru-RU" sz="2000" dirty="0" smtClean="0"/>
              <a:t>программы.</a:t>
            </a: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5010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sz="3600" dirty="0" smtClean="0"/>
              <a:t>Рабочая программа по учебному предмету (</a:t>
            </a:r>
            <a:r>
              <a:rPr lang="ru-RU" sz="2800" dirty="0" smtClean="0"/>
              <a:t>или курсу внеурочной деятельности</a:t>
            </a:r>
            <a:r>
              <a:rPr lang="ru-RU" sz="3600" dirty="0" smtClean="0"/>
              <a:t>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686800" cy="4525963"/>
          </a:xfrm>
        </p:spPr>
        <p:txBody>
          <a:bodyPr/>
          <a:lstStyle/>
          <a:p>
            <a:r>
              <a:rPr lang="ru-RU" sz="1600" b="1" dirty="0"/>
              <a:t>п. 19.5 Приказ Минобрнауки РФ от 6 октября 2009 г. № 373 «Об утверждении и введении в действие федерального государственного образовательного стандарта начального общего образования</a:t>
            </a:r>
            <a:r>
              <a:rPr lang="ru-RU" sz="1600" dirty="0"/>
              <a:t>» (в ред. приказов Минобрнауки России от 26.11.2010 № 1241, от 22.09.2011 № 2357, от18.12.12 № </a:t>
            </a:r>
            <a:r>
              <a:rPr lang="ru-RU" sz="1600" dirty="0" smtClean="0"/>
              <a:t>1060) </a:t>
            </a:r>
            <a:r>
              <a:rPr lang="ru-RU" sz="1600" i="1" u="sng" dirty="0" smtClean="0"/>
              <a:t>включает </a:t>
            </a:r>
            <a:r>
              <a:rPr lang="ru-RU" sz="1600" i="1" u="sng" dirty="0"/>
              <a:t>в себя требования</a:t>
            </a:r>
            <a:r>
              <a:rPr lang="ru-RU" sz="1600" i="1" dirty="0"/>
              <a:t> к содержанию и структуре программ отдельных учебных предметов, курсов и курсов внеурочной деятельности.</a:t>
            </a:r>
            <a:endParaRPr lang="ru-RU" sz="1600" dirty="0"/>
          </a:p>
          <a:p>
            <a:pPr marL="0" indent="0">
              <a:buNone/>
            </a:pPr>
            <a:r>
              <a:rPr lang="ru-RU" sz="1600" b="1" i="1" dirty="0">
                <a:solidFill>
                  <a:srgbClr val="C00000"/>
                </a:solidFill>
              </a:rPr>
              <a:t>Программы отдельных учебных предметов, курсов </a:t>
            </a:r>
            <a:r>
              <a:rPr lang="ru-RU" sz="1600" b="1" i="1" u="sng" dirty="0">
                <a:solidFill>
                  <a:srgbClr val="C00000"/>
                </a:solidFill>
              </a:rPr>
              <a:t>должны содержать</a:t>
            </a:r>
            <a:r>
              <a:rPr lang="ru-RU" sz="1600" b="1" i="1" dirty="0">
                <a:solidFill>
                  <a:srgbClr val="C00000"/>
                </a:solidFill>
              </a:rPr>
              <a:t>: </a:t>
            </a:r>
            <a:endParaRPr lang="ru-RU" sz="1600" b="1" dirty="0">
              <a:solidFill>
                <a:srgbClr val="C00000"/>
              </a:solidFill>
            </a:endParaRPr>
          </a:p>
          <a:p>
            <a:pPr>
              <a:buFont typeface="+mj-lt"/>
              <a:buAutoNum type="arabicPeriod"/>
            </a:pPr>
            <a:r>
              <a:rPr lang="ru-RU" sz="1600" i="1" dirty="0" smtClean="0"/>
              <a:t>пояснительную </a:t>
            </a:r>
            <a:r>
              <a:rPr lang="ru-RU" sz="1600" i="1" dirty="0"/>
              <a:t>записку, в которой конкретизируются общие цели начального общего образования с учетом специфики учебного предмета, курса; </a:t>
            </a:r>
            <a:endParaRPr lang="ru-RU" sz="1600" dirty="0"/>
          </a:p>
          <a:p>
            <a:pPr>
              <a:buFont typeface="+mj-lt"/>
              <a:buAutoNum type="arabicPeriod"/>
            </a:pPr>
            <a:r>
              <a:rPr lang="ru-RU" sz="1600" i="1" dirty="0" smtClean="0"/>
              <a:t>общую </a:t>
            </a:r>
            <a:r>
              <a:rPr lang="ru-RU" sz="1600" i="1" dirty="0"/>
              <a:t>характеристику учебного предмета, курса; 	</a:t>
            </a:r>
            <a:endParaRPr lang="ru-RU" sz="1600" dirty="0"/>
          </a:p>
          <a:p>
            <a:pPr>
              <a:buFont typeface="+mj-lt"/>
              <a:buAutoNum type="arabicPeriod"/>
            </a:pPr>
            <a:r>
              <a:rPr lang="ru-RU" sz="1600" i="1" dirty="0" smtClean="0"/>
              <a:t>описание </a:t>
            </a:r>
            <a:r>
              <a:rPr lang="ru-RU" sz="1600" i="1" dirty="0"/>
              <a:t>места учебного предмета, курса в учебном плане; </a:t>
            </a:r>
            <a:endParaRPr lang="ru-RU" sz="1600" dirty="0"/>
          </a:p>
          <a:p>
            <a:pPr>
              <a:buFont typeface="+mj-lt"/>
              <a:buAutoNum type="arabicPeriod"/>
            </a:pPr>
            <a:r>
              <a:rPr lang="ru-RU" sz="1600" i="1" dirty="0" smtClean="0"/>
              <a:t>описание </a:t>
            </a:r>
            <a:r>
              <a:rPr lang="ru-RU" sz="1600" i="1" dirty="0"/>
              <a:t>ценностных ориентиров содержания учебного предмета; </a:t>
            </a:r>
            <a:endParaRPr lang="ru-RU" sz="1600" dirty="0"/>
          </a:p>
          <a:p>
            <a:pPr>
              <a:buFont typeface="+mj-lt"/>
              <a:buAutoNum type="arabicPeriod"/>
            </a:pPr>
            <a:r>
              <a:rPr lang="ru-RU" sz="1600" i="1" dirty="0" smtClean="0"/>
              <a:t>личностные</a:t>
            </a:r>
            <a:r>
              <a:rPr lang="ru-RU" sz="1600" i="1" dirty="0"/>
              <a:t>, метапредметные и предметные результаты освоения конкретного учебного предмета, курса; </a:t>
            </a:r>
            <a:endParaRPr lang="ru-RU" sz="1600" dirty="0"/>
          </a:p>
          <a:p>
            <a:pPr>
              <a:buFont typeface="+mj-lt"/>
              <a:buAutoNum type="arabicPeriod"/>
            </a:pPr>
            <a:r>
              <a:rPr lang="ru-RU" sz="1600" i="1" dirty="0" smtClean="0"/>
              <a:t>содержание </a:t>
            </a:r>
            <a:r>
              <a:rPr lang="ru-RU" sz="1600" i="1" dirty="0"/>
              <a:t>учебного предмета, курса; </a:t>
            </a:r>
            <a:endParaRPr lang="ru-RU" sz="1600" dirty="0"/>
          </a:p>
          <a:p>
            <a:pPr>
              <a:buFont typeface="+mj-lt"/>
              <a:buAutoNum type="arabicPeriod"/>
            </a:pPr>
            <a:r>
              <a:rPr lang="ru-RU" sz="1600" i="1" dirty="0" smtClean="0"/>
              <a:t>тематическое </a:t>
            </a:r>
            <a:r>
              <a:rPr lang="ru-RU" sz="1600" i="1" dirty="0"/>
              <a:t>планирование с определением основных видов учебной деятельности обучающихся; </a:t>
            </a:r>
            <a:endParaRPr lang="ru-RU" sz="1600" dirty="0"/>
          </a:p>
          <a:p>
            <a:pPr>
              <a:buFont typeface="+mj-lt"/>
              <a:buAutoNum type="arabicPeriod"/>
            </a:pPr>
            <a:r>
              <a:rPr lang="ru-RU" sz="1600" i="1" dirty="0" smtClean="0"/>
              <a:t>описание </a:t>
            </a:r>
            <a:r>
              <a:rPr lang="ru-RU" sz="1600" i="1" dirty="0"/>
              <a:t>материально-технического обеспечения образовательной деятельности.</a:t>
            </a:r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737644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Согласно </a:t>
            </a:r>
            <a:r>
              <a:rPr lang="ru-RU" sz="2000" b="1" dirty="0"/>
              <a:t>статьи 48 п. 1,4 ФЗ «Об образовании в Российской Федерации» </a:t>
            </a:r>
            <a:r>
              <a:rPr lang="ru-RU" sz="2000" dirty="0"/>
              <a:t>от 29.12.2012 N 273-ФЗ </a:t>
            </a:r>
            <a:r>
              <a:rPr lang="ru-RU" sz="2000" i="1" u="sng" dirty="0"/>
              <a:t>педагогические работники обязаны</a:t>
            </a:r>
            <a:r>
              <a:rPr lang="ru-RU" sz="2000" i="1" dirty="0"/>
              <a:t>:  осуществлять свою деятельность на высоком профессиональном уровне, </a:t>
            </a:r>
            <a:r>
              <a:rPr lang="ru-RU" sz="2000" i="1" u="sng" dirty="0"/>
              <a:t>обеспечивать в полном объеме реализацию преподаваемых учебных предмета, курса, дисциплины (модуля) в соответствии с утвержденной рабочей программой</a:t>
            </a:r>
            <a:r>
              <a:rPr lang="ru-RU" sz="2000" dirty="0"/>
              <a:t>. </a:t>
            </a:r>
          </a:p>
          <a:p>
            <a:r>
              <a:rPr lang="ru-RU" sz="2000" i="1" u="sng" dirty="0"/>
              <a:t>Педагогические работники несут ответственность за </a:t>
            </a:r>
            <a:r>
              <a:rPr lang="ru-RU" sz="2000" i="1" dirty="0"/>
              <a:t>неисполнение или ненадлежащее исполнение возложенных на них обязанностей в порядке и в случаях, </a:t>
            </a:r>
            <a:r>
              <a:rPr lang="ru-RU" sz="2000" i="1" u="sng" dirty="0"/>
              <a:t>которые установлены федеральными законами</a:t>
            </a:r>
            <a:r>
              <a:rPr lang="ru-RU" sz="2000" i="1" dirty="0"/>
              <a:t>. </a:t>
            </a:r>
            <a:r>
              <a:rPr lang="ru-RU" sz="2000" i="1" u="sng" dirty="0"/>
              <a:t>Неисполнение или ненадлежащее исполнение</a:t>
            </a:r>
            <a:r>
              <a:rPr lang="ru-RU" sz="2000" i="1" dirty="0"/>
              <a:t> педагогическими работниками обязанностей, предусмотренных частью 1 настоящей статьи, </a:t>
            </a:r>
            <a:r>
              <a:rPr lang="ru-RU" sz="2000" i="1" u="sng" dirty="0"/>
              <a:t>учитывается при прохождении ими аттестации</a:t>
            </a:r>
            <a:r>
              <a:rPr lang="ru-RU" sz="2000" i="1" dirty="0"/>
              <a:t>.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31995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/>
              <a:t>Письмо Минобрнауки РФ от 19 апреля 2011 г. № 03-255 «О введении федеральных государственных образовательных стандартов общего образования</a:t>
            </a:r>
            <a:r>
              <a:rPr lang="ru-RU" sz="2400" dirty="0"/>
              <a:t>» </a:t>
            </a:r>
            <a:r>
              <a:rPr lang="ru-RU" sz="2400" i="1" u="sng" dirty="0"/>
              <a:t>Авторские</a:t>
            </a:r>
            <a:r>
              <a:rPr lang="ru-RU" sz="2400" i="1" dirty="0"/>
              <a:t> программы учебных предметов, разработанные на основе примерных программ, </a:t>
            </a:r>
            <a:r>
              <a:rPr lang="ru-RU" sz="2400" i="1" u="sng" dirty="0"/>
              <a:t>могут рассматриваться как рабочие программы</a:t>
            </a:r>
            <a:r>
              <a:rPr lang="ru-RU" sz="2400" i="1" dirty="0"/>
              <a:t>. Вопрос о возможности их использования в структуре основной образовательной программы школы решается на уровне образовательной организации.</a:t>
            </a:r>
            <a:r>
              <a:rPr lang="ru-RU" sz="2400" dirty="0"/>
              <a:t> </a:t>
            </a:r>
          </a:p>
          <a:p>
            <a:endParaRPr lang="ru-RU" sz="24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sz="3600" dirty="0" smtClean="0"/>
              <a:t>Рабочая программа по учебному предмету (</a:t>
            </a:r>
            <a:r>
              <a:rPr lang="ru-RU" sz="2800" dirty="0" smtClean="0"/>
              <a:t>или курсу внеурочной деятельности</a:t>
            </a:r>
            <a:r>
              <a:rPr lang="ru-RU" sz="3600" dirty="0" smtClean="0"/>
              <a:t>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45020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964488" cy="4525963"/>
          </a:xfrm>
        </p:spPr>
        <p:txBody>
          <a:bodyPr/>
          <a:lstStyle/>
          <a:p>
            <a:r>
              <a:rPr lang="ru-RU" sz="2000" dirty="0"/>
              <a:t>Согласно </a:t>
            </a:r>
            <a:r>
              <a:rPr lang="ru-RU" sz="2000" b="1" dirty="0"/>
              <a:t>статьи 28 п. 6,7 ФЗ «Об образовании в Российской Федерации» </a:t>
            </a:r>
            <a:r>
              <a:rPr lang="ru-RU" sz="2000" dirty="0"/>
              <a:t>от 29.12.2012 N 273-ФЗ </a:t>
            </a:r>
            <a:r>
              <a:rPr lang="ru-RU" sz="2000" i="1" u="sng" dirty="0"/>
              <a:t>образовательная организация</a:t>
            </a:r>
            <a:r>
              <a:rPr lang="ru-RU" sz="2000" i="1" dirty="0"/>
              <a:t> </a:t>
            </a:r>
            <a:r>
              <a:rPr lang="ru-RU" sz="2000" i="1" u="sng" dirty="0"/>
              <a:t>обязана</a:t>
            </a:r>
            <a:r>
              <a:rPr lang="ru-RU" sz="2000" i="1" dirty="0"/>
              <a:t> осуществлять свою деятельность в соответствии с законодательством об образовании, в том числе: </a:t>
            </a:r>
            <a:r>
              <a:rPr lang="ru-RU" sz="2000" i="1" u="sng" dirty="0"/>
              <a:t>обеспечивать реализацию в полном объеме образовательных программ</a:t>
            </a:r>
            <a:r>
              <a:rPr lang="ru-RU" sz="2000" i="1" dirty="0"/>
              <a:t>, соответствие качества подготовки обучающихся установленным требованиям, соответствие применяемых форм, средств, методов обучения и воспитания возрастным, психофизическим особенностям, склонностям, способностям, интересам и потребностям обучающихся;… </a:t>
            </a:r>
            <a:r>
              <a:rPr lang="ru-RU" sz="2000" i="1" u="sng" dirty="0"/>
              <a:t>Образовательная организация</a:t>
            </a:r>
            <a:r>
              <a:rPr lang="ru-RU" sz="2000" i="1" dirty="0"/>
              <a:t> </a:t>
            </a:r>
            <a:r>
              <a:rPr lang="ru-RU" sz="2000" i="1" u="sng" dirty="0"/>
              <a:t>несет ответственность</a:t>
            </a:r>
            <a:r>
              <a:rPr lang="ru-RU" sz="2000" i="1" dirty="0"/>
              <a:t> в установленном законодательством Российской Федерации порядке </a:t>
            </a:r>
            <a:r>
              <a:rPr lang="ru-RU" sz="2000" i="1" u="sng" dirty="0"/>
              <a:t>за невыполнение или ненадлежащее выполнение функций</a:t>
            </a:r>
            <a:r>
              <a:rPr lang="ru-RU" sz="2000" i="1" dirty="0"/>
              <a:t>, отнесенных к ее компетенции, </a:t>
            </a:r>
            <a:r>
              <a:rPr lang="ru-RU" sz="2000" i="1" u="sng" dirty="0"/>
              <a:t>за реализацию не в полном объеме образовательных программ в соответствии с учебным планом</a:t>
            </a:r>
            <a:r>
              <a:rPr lang="ru-RU" sz="2000" i="1" dirty="0"/>
              <a:t>, качество образования своих выпускников, а также за жизнь и здоровье обучающихся, работников образовательной организации…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9032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ПОЯСНИТЕЛЬНАЯ ЗАПИСКА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568952" cy="4968552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Необходимо указать</a:t>
            </a:r>
          </a:p>
          <a:p>
            <a:r>
              <a:rPr lang="ru-RU" sz="2000" b="1" dirty="0" smtClean="0"/>
              <a:t>Программа </a:t>
            </a:r>
            <a:r>
              <a:rPr lang="ru-RU" sz="2000" b="1" dirty="0"/>
              <a:t>составлена на основе ФГОС НОО</a:t>
            </a:r>
            <a:r>
              <a:rPr lang="ru-RU" sz="2000" dirty="0"/>
              <a:t> </a:t>
            </a:r>
            <a:r>
              <a:rPr lang="ru-RU" sz="2000" dirty="0" smtClean="0"/>
              <a:t>(Приказ </a:t>
            </a:r>
            <a:r>
              <a:rPr lang="ru-RU" sz="2000" dirty="0"/>
              <a:t>Минобрнауки РФ от 6 октября 2009 г. № 373, в ред. приказов Минобрнауки России от 26.11.2010 № 1241, от 22.09.2011 № 2357, от18.12.12 № 1060), </a:t>
            </a:r>
            <a:endParaRPr lang="ru-RU" sz="2000" dirty="0" smtClean="0"/>
          </a:p>
          <a:p>
            <a:r>
              <a:rPr lang="ru-RU" sz="2000" b="1" dirty="0" smtClean="0"/>
              <a:t>Примерной </a:t>
            </a:r>
            <a:r>
              <a:rPr lang="ru-RU" sz="2000" b="1" dirty="0"/>
              <a:t>ООП, 2013</a:t>
            </a:r>
            <a:r>
              <a:rPr lang="ru-RU" sz="2000" dirty="0"/>
              <a:t> (раскрыть сокращения), </a:t>
            </a:r>
            <a:endParaRPr lang="ru-RU" sz="2000" dirty="0" smtClean="0"/>
          </a:p>
          <a:p>
            <a:r>
              <a:rPr lang="ru-RU" sz="2000" b="1" dirty="0" smtClean="0"/>
              <a:t>Примерной программы </a:t>
            </a:r>
            <a:r>
              <a:rPr lang="ru-RU" sz="2000" b="1" dirty="0"/>
              <a:t>по учебному предмету</a:t>
            </a:r>
            <a:r>
              <a:rPr lang="ru-RU" sz="2000" dirty="0"/>
              <a:t> (указать предмет),  </a:t>
            </a:r>
            <a:endParaRPr lang="ru-RU" sz="2000" dirty="0" smtClean="0"/>
          </a:p>
          <a:p>
            <a:r>
              <a:rPr lang="ru-RU" sz="2000" dirty="0" smtClean="0"/>
              <a:t>Образовательной </a:t>
            </a:r>
            <a:r>
              <a:rPr lang="ru-RU" sz="2000" dirty="0"/>
              <a:t>программы начального общего образования ВАШЕЙ ОБРАЗОВАТЕЛЬНОЙ </a:t>
            </a:r>
            <a:r>
              <a:rPr lang="ru-RU" sz="2000" dirty="0" smtClean="0"/>
              <a:t>ОРГАНИЗАЦИИ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При составлении рабочей программы использована </a:t>
            </a:r>
            <a:r>
              <a:rPr lang="ru-RU" sz="2000" dirty="0" smtClean="0"/>
              <a:t>авторская рабочая программа </a:t>
            </a:r>
            <a:r>
              <a:rPr lang="ru-RU" sz="2000" dirty="0"/>
              <a:t>(указать </a:t>
            </a:r>
            <a:r>
              <a:rPr lang="ru-RU" sz="2000" dirty="0" smtClean="0"/>
              <a:t>какая </a:t>
            </a:r>
            <a:r>
              <a:rPr lang="ru-RU" sz="2000" dirty="0"/>
              <a:t>именно).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C00000"/>
                </a:solidFill>
              </a:rPr>
              <a:t>Рабочая программа реализуется с помощью УМК </a:t>
            </a:r>
            <a:r>
              <a:rPr lang="ru-RU" sz="2000" dirty="0"/>
              <a:t>… .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C00000"/>
                </a:solidFill>
              </a:rPr>
              <a:t>Цели и задачи данного предмета и курса…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8214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6638"/>
            <a:ext cx="8229600" cy="1143000"/>
          </a:xfrm>
        </p:spPr>
        <p:txBody>
          <a:bodyPr/>
          <a:lstStyle/>
          <a:p>
            <a:r>
              <a:rPr lang="ru-RU" sz="3600" dirty="0" smtClean="0"/>
              <a:t>ОБЩАЯ ХАРАКТЕРИСТИКА УЧЕБНОГО ПРЕДМЕТА, КУРСА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5035785"/>
              </p:ext>
            </p:extLst>
          </p:nvPr>
        </p:nvGraphicFramePr>
        <p:xfrm>
          <a:off x="611560" y="1700808"/>
          <a:ext cx="8229600" cy="29128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29600"/>
              </a:tblGrid>
              <a:tr h="4597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Краткая ОБЩАЯ характеристика учебного предмета, курса.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u="sng" dirty="0">
                          <a:solidFill>
                            <a:schemeClr val="tx1"/>
                          </a:solidFill>
                          <a:effectLst/>
                        </a:rPr>
                        <a:t>(В качестве основы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можно использовать характеристику автора рабочей программы.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 b="0" u="sng" dirty="0">
                          <a:solidFill>
                            <a:schemeClr val="tx1"/>
                          </a:solidFill>
                          <a:effectLst/>
                        </a:rPr>
                        <a:t>Краткость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2800" b="0" u="sng" dirty="0">
                          <a:solidFill>
                            <a:schemeClr val="tx1"/>
                          </a:solidFill>
                          <a:effectLst/>
                        </a:rPr>
                        <a:t>сжатость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 изложения сути, </a:t>
                      </a:r>
                      <a:r>
                        <a:rPr lang="ru-RU" sz="2800" b="0" u="sng" dirty="0">
                          <a:solidFill>
                            <a:schemeClr val="tx1"/>
                          </a:solidFill>
                          <a:effectLst/>
                        </a:rPr>
                        <a:t>без авторских обращений и детализаций</a:t>
                      </a:r>
                      <a:r>
                        <a:rPr lang="ru-RU" sz="2800" b="0" dirty="0">
                          <a:solidFill>
                            <a:schemeClr val="tx1"/>
                          </a:solidFill>
                          <a:effectLst/>
                        </a:rPr>
                        <a:t>.)</a:t>
                      </a:r>
                      <a:endParaRPr lang="ru-RU" sz="2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4521" marR="54521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52905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ОПИСАНИЕ МЕСТА УЧЕБНОГО ПРЕДМЕТА, КУРСА В УЧЕБНОМ ПЛАНЕ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</a:t>
            </a:r>
            <a:r>
              <a:rPr lang="ru-RU" dirty="0"/>
              <a:t>изучение … (предмета, курса) в учебном плане отводится … ч (общее количество часов)</a:t>
            </a:r>
          </a:p>
          <a:p>
            <a:r>
              <a:rPr lang="ru-RU" dirty="0"/>
              <a:t>В 1 классе — … ч (33 учебные недели),  во 2—4 классах — по …  ч (34 учебные недели в каждом классе).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683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ru-RU" sz="3200" dirty="0" smtClean="0"/>
              <a:t>ОПИСАНИЕ ЦЕННОСТНЫХ ОРИЕНТИРОВ СОДЕРЖАНИЯ УЧЕБНОГО ПРЕДМЕТА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Указаны в Примерной ООП (2013)</a:t>
            </a:r>
          </a:p>
          <a:p>
            <a:r>
              <a:rPr lang="ru-RU" sz="2400" dirty="0"/>
              <a:t>Из </a:t>
            </a:r>
            <a:r>
              <a:rPr lang="ru-RU" sz="2400" dirty="0" smtClean="0"/>
              <a:t>описания </a:t>
            </a:r>
            <a:r>
              <a:rPr lang="ru-RU" sz="2400" dirty="0"/>
              <a:t>оставляете ценностные ориентиры, которые формируются в конкретном курсе (предмете)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285786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sz="2400" dirty="0" smtClean="0"/>
              <a:t>ЛИЧНОСТНЫЕ, МЕТАПРЕДМЕТНЫЕ И ПРЕДМЕТНЫЕ РЕЗУЛЬТАТЫ ОСВОЕНИЯ КОНКРЕТНОГО УЧЕБНОГО ПРЕДМЕТА, КУРСА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i="1" dirty="0">
                <a:solidFill>
                  <a:srgbClr val="C00000"/>
                </a:solidFill>
              </a:rPr>
              <a:t>Личностные</a:t>
            </a:r>
            <a:r>
              <a:rPr lang="ru-RU" sz="2000" b="1" i="1" dirty="0"/>
              <a:t> </a:t>
            </a:r>
            <a:r>
              <a:rPr lang="ru-RU" sz="2000" dirty="0"/>
              <a:t>и </a:t>
            </a:r>
            <a:r>
              <a:rPr lang="ru-RU" sz="2000" b="1" i="1" dirty="0">
                <a:solidFill>
                  <a:srgbClr val="C00000"/>
                </a:solidFill>
              </a:rPr>
              <a:t>метапредметные</a:t>
            </a:r>
            <a:r>
              <a:rPr lang="ru-RU" sz="2000" b="1" i="1" dirty="0"/>
              <a:t> </a:t>
            </a:r>
            <a:r>
              <a:rPr lang="ru-RU" sz="2000" dirty="0"/>
              <a:t>результаты нужно аккуратно соотнести с учебным предметом, курсом и выбрать те, которые формируются в конкретном курсе (предмете), т.к. они </a:t>
            </a:r>
            <a:r>
              <a:rPr lang="ru-RU" sz="2000" b="1" u="sng" dirty="0"/>
              <a:t>обязательны для всех предметов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b="1" dirty="0" smtClean="0"/>
              <a:t>Не </a:t>
            </a:r>
            <a:r>
              <a:rPr lang="ru-RU" sz="2000" b="1" dirty="0"/>
              <a:t>забывайте</a:t>
            </a:r>
            <a:r>
              <a:rPr lang="ru-RU" sz="2000" dirty="0"/>
              <a:t> вставить </a:t>
            </a:r>
            <a:r>
              <a:rPr lang="ru-RU" sz="2000" b="1" dirty="0">
                <a:solidFill>
                  <a:srgbClr val="C00000"/>
                </a:solidFill>
              </a:rPr>
              <a:t>междисциплинарные</a:t>
            </a:r>
            <a:r>
              <a:rPr lang="ru-RU" sz="2000" dirty="0"/>
              <a:t>  результаты - </a:t>
            </a:r>
            <a:r>
              <a:rPr lang="ru-RU" sz="2000" u="sng" dirty="0"/>
              <a:t>«</a:t>
            </a:r>
            <a:r>
              <a:rPr lang="ru-RU" sz="2000" i="1" u="sng" dirty="0"/>
              <a:t>Чтение. Работа с текстом</a:t>
            </a:r>
            <a:r>
              <a:rPr lang="ru-RU" sz="2000" u="sng" dirty="0"/>
              <a:t>» </a:t>
            </a:r>
            <a:r>
              <a:rPr lang="ru-RU" sz="2000" dirty="0"/>
              <a:t>(метапредметные), </a:t>
            </a:r>
            <a:r>
              <a:rPr lang="ru-RU" sz="2000" i="1" u="sng" dirty="0"/>
              <a:t>«Формирование ИКТ-компетентности»</a:t>
            </a:r>
            <a:r>
              <a:rPr lang="ru-RU" sz="2000" dirty="0"/>
              <a:t> (метапредметные). Они также </a:t>
            </a:r>
            <a:r>
              <a:rPr lang="ru-RU" sz="2000" b="1" u="sng" dirty="0"/>
              <a:t>обязательны для всех предметов</a:t>
            </a:r>
            <a:r>
              <a:rPr lang="ru-RU" sz="2000" dirty="0"/>
              <a:t>!!! </a:t>
            </a:r>
          </a:p>
          <a:p>
            <a:r>
              <a:rPr lang="ru-RU" sz="2000" b="1" i="1" dirty="0">
                <a:solidFill>
                  <a:srgbClr val="C00000"/>
                </a:solidFill>
              </a:rPr>
              <a:t>Предметные</a:t>
            </a:r>
            <a:r>
              <a:rPr lang="ru-RU" sz="2000" b="1" i="1" dirty="0"/>
              <a:t> </a:t>
            </a:r>
            <a:r>
              <a:rPr lang="ru-RU" sz="2000" dirty="0"/>
              <a:t>результаты прописаны в Примерной ООП (2013) и должны быть </a:t>
            </a:r>
            <a:r>
              <a:rPr lang="ru-RU" sz="2000" b="1" u="sng" dirty="0"/>
              <a:t>неизменны</a:t>
            </a:r>
            <a:r>
              <a:rPr lang="ru-RU" sz="2000" dirty="0"/>
              <a:t>, без авторских трактовок)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59994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167"/>
            <a:ext cx="8229600" cy="1143000"/>
          </a:xfrm>
        </p:spPr>
        <p:txBody>
          <a:bodyPr/>
          <a:lstStyle/>
          <a:p>
            <a:r>
              <a:rPr lang="ru-RU" sz="3600" dirty="0" smtClean="0"/>
              <a:t>СОДЕРЖАНИЕ УЧЕБНОГО ПРЕДМЕТА, КУРСА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Указано в Примерной ООП по конкретному предмету, 2013</a:t>
            </a:r>
          </a:p>
          <a:p>
            <a:r>
              <a:rPr lang="ru-RU" sz="2400" b="1" dirty="0"/>
              <a:t>Вставляется без изменений из Примерной ООП, 2013 !!!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906147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screencapture.ru/uploaded/b7/81/b2/b781b2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56992"/>
            <a:ext cx="6000750" cy="31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screencapture.ru/uploaded/7d/48/73/7d48730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1367"/>
            <a:ext cx="6524625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6589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ru-RU" sz="2800" dirty="0" smtClean="0"/>
              <a:t>ТЕМАТИЧЕСКОЕ ПЛАНИРОВАНИЕ С ОПРЕДЕЛЕНИЕМ ОСНОВНЫХ ВИДОВ УЧЕБНОЙ ДЕЯТЕЛЬНОСТИ ОБУЧАЮЩИХСЯ</a:t>
            </a:r>
            <a:endParaRPr lang="ru-RU" sz="2800" dirty="0"/>
          </a:p>
        </p:txBody>
      </p:sp>
      <p:pic>
        <p:nvPicPr>
          <p:cNvPr id="7170" name="Picture 2" descr="http://www.screencapture.ru/uploaded/43/3c/76/433C76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91" y="1412776"/>
            <a:ext cx="8667750" cy="150495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screencapture.ru/uploaded/71/de/28/71dE28F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78" y="3501008"/>
            <a:ext cx="7648575" cy="338615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9465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430"/>
            <a:ext cx="8229600" cy="1143000"/>
          </a:xfrm>
        </p:spPr>
        <p:txBody>
          <a:bodyPr/>
          <a:lstStyle/>
          <a:p>
            <a:r>
              <a:rPr lang="ru-RU" sz="2800" dirty="0" smtClean="0"/>
              <a:t>ОПИСАНИЕ МАТЕРИАЛЬНО-ТЕХНИЧЕСКОГО ОБЕСПЕЧЕНИЯ ОБРАЗОВАТЕЛЬНОГО ПРОЦЕССА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/>
              <a:t>Указать только то, чем обеспечена </a:t>
            </a:r>
            <a:r>
              <a:rPr lang="ru-RU" sz="2000" b="1" dirty="0" smtClean="0"/>
              <a:t>программа</a:t>
            </a:r>
            <a:r>
              <a:rPr lang="ru-RU" sz="2000" b="1" dirty="0"/>
              <a:t>, курс в соответствии требованиям ФГОС НОО!!!  </a:t>
            </a:r>
            <a:endParaRPr lang="ru-RU" sz="2000" b="1" dirty="0" smtClean="0"/>
          </a:p>
          <a:p>
            <a:endParaRPr lang="ru-RU" sz="2000" dirty="0"/>
          </a:p>
          <a:p>
            <a:r>
              <a:rPr lang="ru-RU" sz="2000" dirty="0"/>
              <a:t>УМК.</a:t>
            </a:r>
          </a:p>
          <a:p>
            <a:r>
              <a:rPr lang="ru-RU" sz="2000" dirty="0"/>
              <a:t>Наглядные дидактические пособия по ФГОС НОО.</a:t>
            </a:r>
          </a:p>
          <a:p>
            <a:r>
              <a:rPr lang="ru-RU" sz="2000" dirty="0"/>
              <a:t>Мультимедийное оборудование(</a:t>
            </a:r>
            <a:r>
              <a:rPr lang="ru-RU" sz="2000" i="1" dirty="0"/>
              <a:t>компьютер, </a:t>
            </a:r>
            <a:r>
              <a:rPr lang="ru-RU" sz="2000" i="1" dirty="0" err="1"/>
              <a:t>медиапроектор</a:t>
            </a:r>
            <a:r>
              <a:rPr lang="ru-RU" sz="2000" i="1" dirty="0"/>
              <a:t>,  DVD-проектор,  видеомагнитофон</a:t>
            </a:r>
            <a:r>
              <a:rPr lang="ru-RU" sz="2000" dirty="0"/>
              <a:t>  и др.) и средств фиксации окружающего мира (</a:t>
            </a:r>
            <a:r>
              <a:rPr lang="ru-RU" sz="2000" i="1" dirty="0"/>
              <a:t>фото- и видеокамера</a:t>
            </a:r>
            <a:r>
              <a:rPr lang="ru-RU" sz="2000" dirty="0"/>
              <a:t>).</a:t>
            </a:r>
          </a:p>
          <a:p>
            <a:r>
              <a:rPr lang="ru-RU" sz="2000" i="1" dirty="0"/>
              <a:t>Раздаточный материал</a:t>
            </a:r>
            <a:r>
              <a:rPr lang="ru-RU" sz="2000" dirty="0"/>
              <a:t> для практических и лабораторных работ по ФГОС НОО.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20401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/>
          <a:lstStyle/>
          <a:p>
            <a:r>
              <a:rPr lang="ru-RU" dirty="0" smtClean="0">
                <a:solidFill>
                  <a:srgbClr val="1C1C1C"/>
                </a:solidFill>
              </a:rPr>
              <a:t>ФГОС НОО </a:t>
            </a:r>
            <a:br>
              <a:rPr lang="ru-RU" dirty="0" smtClean="0">
                <a:solidFill>
                  <a:srgbClr val="1C1C1C"/>
                </a:solidFill>
              </a:rPr>
            </a:br>
            <a:r>
              <a:rPr lang="ru-RU" sz="2000" dirty="0" smtClean="0">
                <a:solidFill>
                  <a:srgbClr val="1C1C1C"/>
                </a:solidFill>
              </a:rPr>
              <a:t>с изменениями 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от 26.11.2010 № 1241, от 22.09.2011 № 2357 </a:t>
            </a: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 </a:t>
            </a:r>
            <a:b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от 18.12.2012 № 1060</a:t>
            </a:r>
            <a:endParaRPr lang="ru-RU" dirty="0">
              <a:solidFill>
                <a:srgbClr val="1C1C1C"/>
              </a:solidFill>
            </a:endParaRP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968875"/>
          </a:xfrm>
        </p:spPr>
        <p:txBody>
          <a:bodyPr/>
          <a:lstStyle/>
          <a:p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2400" dirty="0"/>
          </a:p>
          <a:p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Основная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образовательная программа начального общего образования в имеющем государственную аккредитацию образовательном учреждении </a:t>
            </a:r>
            <a:r>
              <a:rPr lang="ru-RU" sz="24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разрабатывается на основе примерной </a:t>
            </a:r>
            <a:r>
              <a:rPr lang="ru-RU" sz="2400" dirty="0">
                <a:latin typeface="+mn-lt"/>
                <a:ea typeface="+mn-ea"/>
                <a:cs typeface="+mn-cs"/>
              </a:rPr>
              <a:t>основной образовательной программы начального общего </a:t>
            </a:r>
            <a:r>
              <a:rPr lang="ru-RU" sz="2400" dirty="0" smtClean="0">
                <a:latin typeface="+mn-lt"/>
                <a:ea typeface="+mn-ea"/>
                <a:cs typeface="+mn-cs"/>
              </a:rPr>
              <a:t>образования.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/>
          <a:lstStyle/>
          <a:p>
            <a:r>
              <a:rPr lang="ru-RU" dirty="0" smtClean="0">
                <a:solidFill>
                  <a:srgbClr val="1C1C1C"/>
                </a:solidFill>
              </a:rPr>
              <a:t>ФГОС НОО </a:t>
            </a:r>
            <a:br>
              <a:rPr lang="ru-RU" dirty="0" smtClean="0">
                <a:solidFill>
                  <a:srgbClr val="1C1C1C"/>
                </a:solidFill>
              </a:rPr>
            </a:br>
            <a:r>
              <a:rPr lang="ru-RU" sz="2000" dirty="0" smtClean="0">
                <a:solidFill>
                  <a:srgbClr val="1C1C1C"/>
                </a:solidFill>
              </a:rPr>
              <a:t>с изменениями </a:t>
            </a: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от 26.11.2010 № 1241, от 22.09.2011 № 2357 </a:t>
            </a: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, </a:t>
            </a:r>
            <a:b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от 18.12.2012 № 1060</a:t>
            </a:r>
            <a:endParaRPr lang="ru-RU" dirty="0">
              <a:solidFill>
                <a:srgbClr val="1C1C1C"/>
              </a:solidFill>
            </a:endParaRP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968875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III</a:t>
            </a:r>
            <a:r>
              <a:rPr lang="ru-RU" sz="2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Требования к структуре основной образовательной программы начального общего образования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п.п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14-19 </a:t>
            </a: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Основная </a:t>
            </a:r>
            <a:r>
              <a:rPr lang="ru-RU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образовательная программа начального общего образования содержит </a:t>
            </a:r>
            <a:r>
              <a:rPr lang="ru-RU" sz="18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обязательную часть </a:t>
            </a:r>
            <a:r>
              <a:rPr lang="ru-RU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</a:t>
            </a:r>
            <a:r>
              <a:rPr lang="ru-RU" sz="18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часть, формируемую участниками образовательного процесса</a:t>
            </a:r>
            <a:r>
              <a:rPr lang="ru-RU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pPr>
              <a:buNone/>
            </a:pPr>
            <a:r>
              <a:rPr lang="ru-RU" sz="18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     </a:t>
            </a:r>
          </a:p>
          <a:p>
            <a:pPr>
              <a:buNone/>
            </a:pPr>
            <a:r>
              <a:rPr lang="ru-RU" sz="1800" dirty="0">
                <a:solidFill>
                  <a:srgbClr val="C00000"/>
                </a:solidFill>
              </a:rPr>
              <a:t> </a:t>
            </a:r>
            <a:r>
              <a:rPr lang="ru-RU" sz="1800" dirty="0" smtClean="0">
                <a:solidFill>
                  <a:srgbClr val="C00000"/>
                </a:solidFill>
              </a:rPr>
              <a:t>     </a:t>
            </a:r>
            <a:r>
              <a:rPr lang="ru-RU" sz="18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Обязательная </a:t>
            </a:r>
            <a:r>
              <a:rPr lang="ru-RU" sz="18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часть </a:t>
            </a:r>
            <a:r>
              <a:rPr lang="ru-RU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основной образовательной программы начального общего образования составляет </a:t>
            </a:r>
            <a:r>
              <a:rPr lang="ru-RU" sz="18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80%</a:t>
            </a:r>
            <a:r>
              <a:rPr lang="ru-RU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а </a:t>
            </a:r>
            <a:r>
              <a:rPr lang="ru-RU" sz="18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часть, формируемая участниками образовательного процесса</a:t>
            </a:r>
            <a:r>
              <a:rPr lang="ru-RU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- </a:t>
            </a:r>
            <a:r>
              <a:rPr lang="ru-RU" sz="1800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20%</a:t>
            </a:r>
            <a:r>
              <a:rPr lang="ru-RU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от общего объема основной образовательной программы начального общего образования </a:t>
            </a:r>
            <a:endParaRPr lang="ru-RU" sz="1800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sz="3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Структура основной образовательной программы начального общего образования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Основная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образовательная программа начального общего образования должна содержать три раздела: </a:t>
            </a: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целевой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endPara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содержательный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организационный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Целевой раздел</a:t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Пояснительная записка.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Планируемые результаты освоения обучающимися основной образовательной программы начального общего образования.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Система оценки достижения планируемых результатов освоения основной образовательной программы начального общего образования. 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002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002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002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Целевой раздел</a:t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856984" cy="532859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Пояснительная записка</a:t>
            </a:r>
            <a:endParaRPr lang="ru-RU" sz="2400" b="1" dirty="0"/>
          </a:p>
          <a:p>
            <a:r>
              <a:rPr lang="ru-RU" sz="2000" dirty="0" smtClean="0"/>
              <a:t>цели реализации, принципы </a:t>
            </a:r>
            <a:r>
              <a:rPr lang="ru-RU" sz="2000" dirty="0"/>
              <a:t>и </a:t>
            </a:r>
            <a:r>
              <a:rPr lang="ru-RU" sz="2000" dirty="0" smtClean="0"/>
              <a:t>подходы, общая характеристика, общие </a:t>
            </a:r>
            <a:r>
              <a:rPr lang="ru-RU" sz="2000" dirty="0"/>
              <a:t>подходы к организации внеурочной </a:t>
            </a:r>
            <a:r>
              <a:rPr lang="ru-RU" sz="2000" dirty="0" smtClean="0"/>
              <a:t>деятельности.</a:t>
            </a:r>
          </a:p>
          <a:p>
            <a:pPr marL="0" indent="0">
              <a:buNone/>
            </a:pPr>
            <a:r>
              <a:rPr lang="ru-RU" sz="2000" b="1" dirty="0" smtClean="0"/>
              <a:t>2. </a:t>
            </a:r>
            <a:r>
              <a:rPr lang="ru-RU" sz="2000" b="1" dirty="0"/>
              <a:t>Планируемые результаты освоения обучающимися основной образовательной программы начального общего </a:t>
            </a:r>
            <a:r>
              <a:rPr lang="ru-RU" sz="2000" b="1" dirty="0" smtClean="0"/>
              <a:t>образования</a:t>
            </a:r>
            <a:endParaRPr lang="ru-RU" sz="2000" b="1" dirty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Планируемые результаты формирования универсальных учебных действий </a:t>
            </a:r>
            <a:r>
              <a:rPr lang="ru-RU" sz="2000" dirty="0"/>
              <a:t>(личностные и метапредметные результаты</a:t>
            </a:r>
            <a:r>
              <a:rPr lang="ru-RU" sz="2000" dirty="0" smtClean="0"/>
              <a:t>).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     !!!   </a:t>
            </a:r>
            <a:r>
              <a:rPr lang="ru-RU" sz="2000" dirty="0" smtClean="0">
                <a:solidFill>
                  <a:srgbClr val="FF0000"/>
                </a:solidFill>
              </a:rPr>
              <a:t>Включение </a:t>
            </a:r>
            <a:r>
              <a:rPr lang="ru-RU" sz="2000" dirty="0" smtClean="0">
                <a:solidFill>
                  <a:srgbClr val="FF0000"/>
                </a:solidFill>
              </a:rPr>
              <a:t>разделов </a:t>
            </a:r>
            <a:r>
              <a:rPr lang="ru-RU" sz="2000" i="1" dirty="0">
                <a:solidFill>
                  <a:srgbClr val="FF0000"/>
                </a:solidFill>
              </a:rPr>
              <a:t>«Чтение. Работа с текстом» и </a:t>
            </a:r>
            <a:endParaRPr lang="ru-RU" sz="2000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000" i="1" dirty="0">
                <a:solidFill>
                  <a:srgbClr val="FF0000"/>
                </a:solidFill>
              </a:rPr>
              <a:t> </a:t>
            </a:r>
            <a:r>
              <a:rPr lang="ru-RU" sz="2000" i="1" dirty="0" smtClean="0">
                <a:solidFill>
                  <a:srgbClr val="FF0000"/>
                </a:solidFill>
              </a:rPr>
              <a:t>          </a:t>
            </a:r>
            <a:r>
              <a:rPr lang="ru-RU" sz="2000" i="1" dirty="0" smtClean="0">
                <a:solidFill>
                  <a:srgbClr val="FF0000"/>
                </a:solidFill>
              </a:rPr>
              <a:t>«</a:t>
            </a:r>
            <a:r>
              <a:rPr lang="ru-RU" sz="2000" i="1" dirty="0">
                <a:solidFill>
                  <a:srgbClr val="FF0000"/>
                </a:solidFill>
              </a:rPr>
              <a:t>Формирование ИКТ</a:t>
            </a:r>
            <a:r>
              <a:rPr lang="ru-RU" sz="2000" i="1" dirty="0" smtClean="0">
                <a:solidFill>
                  <a:srgbClr val="FF0000"/>
                </a:solidFill>
              </a:rPr>
              <a:t>­-компетентности </a:t>
            </a:r>
            <a:r>
              <a:rPr lang="ru-RU" sz="2000" i="1" dirty="0">
                <a:solidFill>
                  <a:srgbClr val="FF0000"/>
                </a:solidFill>
              </a:rPr>
              <a:t>обучающихся</a:t>
            </a:r>
            <a:r>
              <a:rPr lang="ru-RU" sz="2000" i="1" dirty="0" smtClean="0">
                <a:solidFill>
                  <a:srgbClr val="FF0000"/>
                </a:solidFill>
              </a:rPr>
              <a:t>».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Планируемые </a:t>
            </a:r>
            <a:r>
              <a:rPr lang="ru-RU" sz="2000" dirty="0" smtClean="0"/>
              <a:t>результаты по учебным предметам.</a:t>
            </a:r>
            <a:endParaRPr lang="ru-RU" sz="2000" i="1" dirty="0" smtClean="0"/>
          </a:p>
          <a:p>
            <a:pPr>
              <a:buFont typeface="Arial" pitchFamily="34" charset="0"/>
              <a:buChar char="•"/>
            </a:pPr>
            <a:endParaRPr lang="ru-RU" sz="2000" i="1" dirty="0" smtClean="0"/>
          </a:p>
          <a:p>
            <a:pPr marL="0" lvl="0" indent="0" algn="ctr">
              <a:buNone/>
            </a:pPr>
            <a:r>
              <a:rPr lang="ru-RU" sz="2000" dirty="0">
                <a:solidFill>
                  <a:srgbClr val="C00000"/>
                </a:solidFill>
              </a:rPr>
              <a:t>У выпускника будут сформированы:</a:t>
            </a:r>
          </a:p>
          <a:p>
            <a:pPr marL="0" lvl="0" indent="0" algn="ctr">
              <a:buNone/>
            </a:pPr>
            <a:r>
              <a:rPr lang="ru-RU" sz="2000" i="1" dirty="0">
                <a:solidFill>
                  <a:srgbClr val="C00000"/>
                </a:solidFill>
              </a:rPr>
              <a:t>Выпускник получит возможность для формирования:</a:t>
            </a:r>
            <a:endParaRPr lang="ru-RU" sz="2000" dirty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000" b="1" dirty="0"/>
          </a:p>
          <a:p>
            <a:pPr>
              <a:buFont typeface="Arial" pitchFamily="34" charset="0"/>
              <a:buChar char="•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8596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Целевой раздел</a:t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4713387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3. </a:t>
            </a:r>
            <a:r>
              <a:rPr lang="ru-RU" sz="2000" b="1" dirty="0" smtClean="0">
                <a:solidFill>
                  <a:srgbClr val="FF0000"/>
                </a:solidFill>
              </a:rPr>
              <a:t>Система </a:t>
            </a:r>
            <a:r>
              <a:rPr lang="ru-RU" sz="2000" b="1" dirty="0">
                <a:solidFill>
                  <a:srgbClr val="FF0000"/>
                </a:solidFill>
              </a:rPr>
              <a:t>оценки достижения планируемых результатов освоения основной образовательной программы начального общего образования.</a:t>
            </a:r>
            <a:r>
              <a:rPr lang="ru-RU" sz="2000" b="1" dirty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/>
              <a:t>К</a:t>
            </a:r>
            <a:r>
              <a:rPr lang="ru-RU" sz="2000" dirty="0" smtClean="0"/>
              <a:t>омплексный подход.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Уровневый подход.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Разнообразные </a:t>
            </a:r>
            <a:r>
              <a:rPr lang="ru-RU" sz="2000" dirty="0"/>
              <a:t>методы и формы, взаимно дополняющие друг друга (стандартизированные письменные и устные работы, проекты, практические работы, творческие работы, самоанализ и самооценка, наблюдения и </a:t>
            </a:r>
            <a:r>
              <a:rPr lang="ru-RU" sz="2000" dirty="0" smtClean="0"/>
              <a:t>др.).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Стартовая, текущая, тематическая, промежуточная, итоговая оценка.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Портфель достижений.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0057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Содержательный раздел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00200"/>
            <a:ext cx="8496944" cy="452596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latin typeface="+mn-lt"/>
                <a:ea typeface="+mn-ea"/>
                <a:cs typeface="+mn-cs"/>
              </a:rPr>
              <a:t>Программа </a:t>
            </a:r>
            <a:r>
              <a:rPr lang="ru-RU" sz="2000" b="1" dirty="0">
                <a:latin typeface="+mn-lt"/>
                <a:ea typeface="+mn-ea"/>
                <a:cs typeface="+mn-cs"/>
              </a:rPr>
              <a:t>формирования универсальных учебных действий у обучающихся на </a:t>
            </a:r>
            <a:r>
              <a:rPr lang="ru-RU" sz="2000" b="1" dirty="0" smtClean="0">
                <a:latin typeface="+mn-lt"/>
                <a:ea typeface="+mn-ea"/>
                <a:cs typeface="+mn-cs"/>
              </a:rPr>
              <a:t>ступени </a:t>
            </a:r>
            <a:r>
              <a:rPr lang="ru-RU" sz="2000" b="1" dirty="0">
                <a:latin typeface="+mn-lt"/>
                <a:ea typeface="+mn-ea"/>
                <a:cs typeface="+mn-cs"/>
              </a:rPr>
              <a:t>начального общего </a:t>
            </a:r>
            <a:r>
              <a:rPr lang="ru-RU" sz="2000" b="1" dirty="0" smtClean="0">
                <a:latin typeface="+mn-lt"/>
                <a:ea typeface="+mn-ea"/>
                <a:cs typeface="+mn-cs"/>
              </a:rPr>
              <a:t>образования. </a:t>
            </a:r>
            <a:endParaRPr lang="ru-RU" sz="2000" b="1" dirty="0" smtClean="0"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endParaRPr lang="ru-RU" sz="2000" b="1" dirty="0" smtClean="0">
              <a:latin typeface="+mn-lt"/>
              <a:ea typeface="+mn-ea"/>
              <a:cs typeface="+mn-cs"/>
            </a:endParaRPr>
          </a:p>
          <a:p>
            <a:pPr lvl="0"/>
            <a:r>
              <a:rPr lang="ru-RU" sz="2000" dirty="0"/>
              <a:t>Ценностные </a:t>
            </a:r>
            <a:r>
              <a:rPr lang="ru-RU" sz="2000" dirty="0" smtClean="0"/>
              <a:t>ориентиры НОО.</a:t>
            </a:r>
            <a:endParaRPr lang="ru-RU" sz="2000" dirty="0"/>
          </a:p>
          <a:p>
            <a:pPr lvl="0"/>
            <a:r>
              <a:rPr lang="ru-RU" sz="2000" dirty="0"/>
              <a:t>Характеристика универсальных учебных действий </a:t>
            </a:r>
            <a:r>
              <a:rPr lang="ru-RU" sz="2000" dirty="0" smtClean="0"/>
              <a:t>НОО.</a:t>
            </a:r>
            <a:endParaRPr lang="ru-RU" sz="2000" dirty="0"/>
          </a:p>
          <a:p>
            <a:pPr lvl="0"/>
            <a:r>
              <a:rPr lang="ru-RU" sz="2000" dirty="0"/>
              <a:t>Связь универсальных учебных действий с содержанием учебных </a:t>
            </a:r>
            <a:r>
              <a:rPr lang="ru-RU" sz="2000" dirty="0" smtClean="0"/>
              <a:t>предметов.</a:t>
            </a:r>
            <a:endParaRPr lang="ru-RU" sz="2000" dirty="0"/>
          </a:p>
          <a:p>
            <a:pPr lvl="0"/>
            <a:r>
              <a:rPr lang="ru-RU" sz="2000" dirty="0"/>
              <a:t>Информационно</a:t>
            </a:r>
            <a:r>
              <a:rPr lang="ru-RU" sz="2000" dirty="0" smtClean="0"/>
              <a:t>­-коммуникационные технологии. </a:t>
            </a:r>
            <a:r>
              <a:rPr lang="ru-RU" sz="2000" dirty="0"/>
              <a:t>Вклад каждого предмета в формирование ИКТ</a:t>
            </a:r>
            <a:r>
              <a:rPr lang="ru-RU" sz="2000" dirty="0" smtClean="0"/>
              <a:t>­-компетентности </a:t>
            </a:r>
            <a:r>
              <a:rPr lang="ru-RU" sz="2000" dirty="0"/>
              <a:t>обучающихся </a:t>
            </a:r>
            <a:endParaRPr lang="ru-RU" sz="2000" dirty="0" smtClean="0"/>
          </a:p>
          <a:p>
            <a:pPr lvl="0"/>
            <a:r>
              <a:rPr lang="ru-RU" sz="2000" dirty="0" smtClean="0">
                <a:solidFill>
                  <a:srgbClr val="FF0000"/>
                </a:solidFill>
              </a:rPr>
              <a:t>Преемственность </a:t>
            </a:r>
            <a:r>
              <a:rPr lang="ru-RU" sz="2000" dirty="0">
                <a:solidFill>
                  <a:srgbClr val="FF0000"/>
                </a:solidFill>
              </a:rPr>
              <a:t>программы формирования </a:t>
            </a:r>
            <a:r>
              <a:rPr lang="ru-RU" sz="2000" dirty="0" smtClean="0">
                <a:solidFill>
                  <a:srgbClr val="FF0000"/>
                </a:solidFill>
              </a:rPr>
              <a:t>УУД </a:t>
            </a:r>
            <a:r>
              <a:rPr lang="ru-RU" sz="2000" dirty="0">
                <a:solidFill>
                  <a:srgbClr val="FF0000"/>
                </a:solidFill>
              </a:rPr>
              <a:t>при переходе от дошкольного к начальному и основному общему образованию </a:t>
            </a:r>
            <a:endParaRPr lang="ru-RU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5930</TotalTime>
  <Words>1656</Words>
  <Application>Microsoft Office PowerPoint</Application>
  <PresentationFormat>Экран (4:3)</PresentationFormat>
  <Paragraphs>260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Diseño predeterminado</vt:lpstr>
      <vt:lpstr>Презентация PowerPoint</vt:lpstr>
      <vt:lpstr>Презентация PowerPoint</vt:lpstr>
      <vt:lpstr>ФГОС НОО  с изменениями от 26.11.2010 № 1241, от 22.09.2011 № 2357 ,  от 18.12.2012 № 1060</vt:lpstr>
      <vt:lpstr>ФГОС НОО  с изменениями от 26.11.2010 № 1241, от 22.09.2011 № 2357 ,  от 18.12.2012 № 1060</vt:lpstr>
      <vt:lpstr>Структура основной образовательной программы начального общего образования </vt:lpstr>
      <vt:lpstr>Целевой раздел </vt:lpstr>
      <vt:lpstr>Целевой раздел </vt:lpstr>
      <vt:lpstr>Целевой раздел </vt:lpstr>
      <vt:lpstr>Содержательный раздел </vt:lpstr>
      <vt:lpstr>Содержательный раздел </vt:lpstr>
      <vt:lpstr>Содержательный раздел </vt:lpstr>
      <vt:lpstr>Содержательный раздел </vt:lpstr>
      <vt:lpstr>Организационный раздел </vt:lpstr>
      <vt:lpstr>Учебный план</vt:lpstr>
      <vt:lpstr>Организационный раздел </vt:lpstr>
      <vt:lpstr>Организационный раздел </vt:lpstr>
      <vt:lpstr>Рабочая программа по учебному предмету (или курсу внеурочной деятельности)</vt:lpstr>
      <vt:lpstr>Презентация PowerPoint</vt:lpstr>
      <vt:lpstr>Рабочая программа по учебному предмету (или курсу внеурочной деятельности)</vt:lpstr>
      <vt:lpstr>ПОЯСНИТЕЛЬНАЯ ЗАПИСКА</vt:lpstr>
      <vt:lpstr>ОБЩАЯ ХАРАКТЕРИСТИКА УЧЕБНОГО ПРЕДМЕТА, КУРСА</vt:lpstr>
      <vt:lpstr>ОПИСАНИЕ МЕСТА УЧЕБНОГО ПРЕДМЕТА, КУРСА В УЧЕБНОМ ПЛАНЕ </vt:lpstr>
      <vt:lpstr>ОПИСАНИЕ ЦЕННОСТНЫХ ОРИЕНТИРОВ СОДЕРЖАНИЯ УЧЕБНОГО ПРЕДМЕТА </vt:lpstr>
      <vt:lpstr>ЛИЧНОСТНЫЕ, МЕТАПРЕДМЕТНЫЕ И ПРЕДМЕТНЫЕ РЕЗУЛЬТАТЫ ОСВОЕНИЯ КОНКРЕТНОГО УЧЕБНОГО ПРЕДМЕТА, КУРСА</vt:lpstr>
      <vt:lpstr>СОДЕРЖАНИЕ УЧЕБНОГО ПРЕДМЕТА, КУРСА</vt:lpstr>
      <vt:lpstr>Презентация PowerPoint</vt:lpstr>
      <vt:lpstr>ТЕМАТИЧЕСКОЕ ПЛАНИРОВАНИЕ С ОПРЕДЕЛЕНИЕМ ОСНОВНЫХ ВИДОВ УЧЕБНОЙ ДЕЯТЕЛЬНОСТИ ОБУЧАЮЩИХСЯ</vt:lpstr>
      <vt:lpstr>ОПИСАНИЕ МАТЕРИАЛЬНО-ТЕХНИЧЕСКОГО ОБЕСПЕЧЕНИЯ ОБРАЗОВАТЕЛЬНОГО ПРОЦЕССА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ЛИАНА</cp:lastModifiedBy>
  <cp:revision>823</cp:revision>
  <dcterms:created xsi:type="dcterms:W3CDTF">2010-05-23T14:28:12Z</dcterms:created>
  <dcterms:modified xsi:type="dcterms:W3CDTF">2015-02-03T11:32:05Z</dcterms:modified>
</cp:coreProperties>
</file>