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82" r:id="rId3"/>
    <p:sldId id="285" r:id="rId4"/>
    <p:sldId id="380" r:id="rId5"/>
    <p:sldId id="286" r:id="rId6"/>
    <p:sldId id="407" r:id="rId7"/>
    <p:sldId id="287" r:id="rId8"/>
    <p:sldId id="288" r:id="rId9"/>
    <p:sldId id="289" r:id="rId10"/>
    <p:sldId id="409" r:id="rId11"/>
    <p:sldId id="290" r:id="rId12"/>
    <p:sldId id="291" r:id="rId13"/>
    <p:sldId id="292" r:id="rId14"/>
    <p:sldId id="293" r:id="rId15"/>
    <p:sldId id="408" r:id="rId16"/>
    <p:sldId id="294" r:id="rId17"/>
    <p:sldId id="373" r:id="rId18"/>
    <p:sldId id="374" r:id="rId19"/>
    <p:sldId id="375" r:id="rId20"/>
    <p:sldId id="377" r:id="rId21"/>
    <p:sldId id="378" r:id="rId22"/>
    <p:sldId id="3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8F3B9-52B0-44A3-B3C9-8B73150CC9B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E4778-495C-463C-A9F3-7F174C329F1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414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700808"/>
            <a:ext cx="6172200" cy="1894362"/>
          </a:xfrm>
        </p:spPr>
        <p:txBody>
          <a:bodyPr>
            <a:normAutofit/>
          </a:bodyPr>
          <a:lstStyle/>
          <a:p>
            <a:r>
              <a:rPr lang="ru-RU" dirty="0" smtClean="0"/>
              <a:t>Проектирование рабочей  программы по предмету  в соответствии  с ФК ГОС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Тематический план</a:t>
            </a:r>
            <a:endParaRPr lang="ru-RU" sz="3600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828310"/>
              </p:ext>
            </p:extLst>
          </p:nvPr>
        </p:nvGraphicFramePr>
        <p:xfrm>
          <a:off x="1233484" y="1772818"/>
          <a:ext cx="7082931" cy="3816422"/>
        </p:xfrm>
        <a:graphic>
          <a:graphicData uri="http://schemas.openxmlformats.org/drawingml/2006/table">
            <a:tbl>
              <a:tblPr/>
              <a:tblGrid>
                <a:gridCol w="1123312"/>
                <a:gridCol w="1537945"/>
                <a:gridCol w="1123312"/>
                <a:gridCol w="565526"/>
                <a:gridCol w="622271"/>
                <a:gridCol w="640327"/>
                <a:gridCol w="735119"/>
                <a:gridCol w="735119"/>
              </a:tblGrid>
              <a:tr h="505380">
                <a:tc rowSpan="3">
                  <a:txBody>
                    <a:bodyPr/>
                    <a:lstStyle/>
                    <a:p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  раздела /темы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часов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9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примерной программе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рабочей программе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95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5кл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 кл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 кл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 кл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 кл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8645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1328"/>
            <a:ext cx="843528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Учет всех дидактических единиц, имеющихся в Стандарте</a:t>
            </a:r>
          </a:p>
          <a:p>
            <a:r>
              <a:rPr lang="ru-RU" dirty="0" smtClean="0"/>
              <a:t>Указание  темы  </a:t>
            </a:r>
            <a:r>
              <a:rPr lang="ru-RU" dirty="0"/>
              <a:t>практического занятия при наличии такового. </a:t>
            </a:r>
            <a:endParaRPr lang="ru-RU" dirty="0" smtClean="0"/>
          </a:p>
          <a:p>
            <a:pPr marL="109728" indent="0">
              <a:buNone/>
            </a:pPr>
            <a:r>
              <a:rPr lang="ru-RU" sz="2400" dirty="0" smtClean="0"/>
              <a:t>Мордкович А.Г. «Алгебра и начала математического анализа» 10-11 кл.  - в разделе «Начала математического анализа» отсутствуют дидактические единицы «Непрерывность функции. Предел последовательности. Вторая производная»…</a:t>
            </a:r>
          </a:p>
          <a:p>
            <a:pPr marL="109728" indent="0">
              <a:buNone/>
            </a:pPr>
            <a:r>
              <a:rPr lang="ru-RU" sz="2400" dirty="0" smtClean="0"/>
              <a:t>Колмогоров А.Н. «Алгебра» - «Элементы комбинаторики, статистики и теории вероятности»;</a:t>
            </a:r>
          </a:p>
          <a:p>
            <a:pPr marL="109728" indent="0">
              <a:buNone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Содержание учебного предмета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35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1328"/>
            <a:ext cx="8712968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«Программа по биологии» 10-11 классы Профильный уровень Саблина О.В., Дымшиц Г.М.   - сокращено количество лабораторных и практических работ.</a:t>
            </a:r>
          </a:p>
          <a:p>
            <a:r>
              <a:rPr lang="ru-RU" sz="2400" dirty="0" smtClean="0"/>
              <a:t>Английский язык </a:t>
            </a:r>
          </a:p>
          <a:p>
            <a:pPr marL="109728" indent="0">
              <a:buNone/>
            </a:pPr>
            <a:r>
              <a:rPr lang="ru-RU" sz="2400" dirty="0"/>
              <a:t>- В. В. Сафонова «Английский язык 2-11 класс». Углубленное изучение. «Просвещение» </a:t>
            </a:r>
            <a:r>
              <a:rPr lang="ru-RU" sz="2400" dirty="0" smtClean="0"/>
              <a:t> - отсутствуют темы 5-7 класс: «</a:t>
            </a:r>
            <a:r>
              <a:rPr lang="ru-RU" sz="2400" dirty="0"/>
              <a:t>Школа и школьная жизнь. Каникулы, их проведение в различные времена года</a:t>
            </a:r>
            <a:r>
              <a:rPr lang="ru-RU" sz="2400" dirty="0" smtClean="0"/>
              <a:t>», «</a:t>
            </a:r>
            <a:r>
              <a:rPr lang="ru-RU" sz="2400" dirty="0"/>
              <a:t>Здоровый образ жизни</a:t>
            </a:r>
            <a:r>
              <a:rPr lang="ru-RU" sz="2400" dirty="0" smtClean="0"/>
              <a:t>», </a:t>
            </a:r>
            <a:r>
              <a:rPr lang="ru-RU" sz="2400" dirty="0"/>
              <a:t>«Переписка</a:t>
            </a:r>
            <a:r>
              <a:rPr lang="ru-RU" sz="2400" dirty="0" smtClean="0"/>
              <a:t>»,  </a:t>
            </a:r>
            <a:r>
              <a:rPr lang="ru-RU" sz="2400" dirty="0"/>
              <a:t>«Городская и сельская среда проживания школьников</a:t>
            </a:r>
            <a:r>
              <a:rPr lang="ru-RU" sz="2400" dirty="0" smtClean="0"/>
              <a:t>».</a:t>
            </a:r>
          </a:p>
          <a:p>
            <a:pPr marL="109728" indent="0">
              <a:buNone/>
            </a:pPr>
            <a:endParaRPr lang="ru-RU" sz="2400" dirty="0"/>
          </a:p>
          <a:p>
            <a:pPr marL="109728" indent="0">
              <a:buNone/>
            </a:pPr>
            <a:endParaRPr lang="ru-RU" sz="2400" dirty="0" smtClean="0"/>
          </a:p>
          <a:p>
            <a:pPr marL="109728" indent="0">
              <a:buNone/>
            </a:pPr>
            <a:endParaRPr lang="ru-RU" sz="2400" dirty="0"/>
          </a:p>
          <a:p>
            <a:pPr marL="109728" indent="0">
              <a:buNone/>
            </a:pPr>
            <a:endParaRPr lang="ru-RU" sz="2400" dirty="0" smtClean="0"/>
          </a:p>
          <a:p>
            <a:pPr marL="109728" indent="0">
              <a:buNone/>
            </a:pPr>
            <a:endParaRPr lang="ru-RU" sz="2400" dirty="0"/>
          </a:p>
          <a:p>
            <a:pPr marL="109728" indent="0">
              <a:buNone/>
            </a:pPr>
            <a:endParaRPr lang="ru-RU" sz="2400" dirty="0"/>
          </a:p>
          <a:p>
            <a:pPr marL="109728" indent="0">
              <a:buNone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Содержание учебного предмета</a:t>
            </a:r>
          </a:p>
        </p:txBody>
      </p:sp>
    </p:spTree>
    <p:extLst>
      <p:ext uri="{BB962C8B-B14F-4D97-AF65-F5344CB8AC3E}">
        <p14:creationId xmlns:p14="http://schemas.microsoft.com/office/powerpoint/2010/main" val="1452386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481328"/>
            <a:ext cx="8928992" cy="5044016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/>
              <a:t>В. Г. Апальков «Английский </a:t>
            </a:r>
            <a:r>
              <a:rPr lang="ru-RU" sz="2400" dirty="0" smtClean="0"/>
              <a:t>язык. Общеобразовательные  </a:t>
            </a:r>
            <a:r>
              <a:rPr lang="ru-RU" sz="2400" dirty="0"/>
              <a:t>учреждения 10-11 классы</a:t>
            </a:r>
            <a:r>
              <a:rPr lang="ru-RU" sz="2400" dirty="0" smtClean="0"/>
              <a:t>». «</a:t>
            </a:r>
            <a:r>
              <a:rPr lang="ru-RU" sz="2400" dirty="0"/>
              <a:t>Просвещение» - Предметное содержание речи</a:t>
            </a:r>
            <a:r>
              <a:rPr lang="ru-RU" sz="2400" dirty="0" smtClean="0"/>
              <a:t>: «</a:t>
            </a:r>
            <a:r>
              <a:rPr lang="ru-RU" sz="2400" dirty="0"/>
              <a:t>Повседневная жизнь семьи, ее доход  жилищные </a:t>
            </a:r>
            <a:r>
              <a:rPr lang="ru-RU" sz="2400" dirty="0" smtClean="0"/>
              <a:t> </a:t>
            </a:r>
            <a:r>
              <a:rPr lang="ru-RU" sz="2400" dirty="0"/>
              <a:t>и бытовые условия </a:t>
            </a:r>
            <a:r>
              <a:rPr lang="ru-RU" sz="2400" dirty="0" smtClean="0"/>
              <a:t>проживания </a:t>
            </a:r>
            <a:r>
              <a:rPr lang="ru-RU" sz="2400" dirty="0"/>
              <a:t>в городской квартире или в доме/коттедже в сельской </a:t>
            </a:r>
            <a:r>
              <a:rPr lang="ru-RU" sz="2400" dirty="0" smtClean="0"/>
              <a:t>местности», «</a:t>
            </a:r>
            <a:r>
              <a:rPr lang="ru-RU" sz="2400" dirty="0"/>
              <a:t>Распределение домашних обязанностей в семье</a:t>
            </a:r>
            <a:r>
              <a:rPr lang="ru-RU" sz="2400" dirty="0" smtClean="0"/>
              <a:t>».</a:t>
            </a:r>
          </a:p>
          <a:p>
            <a:r>
              <a:rPr lang="ru-RU" sz="2400" dirty="0" smtClean="0"/>
              <a:t>Обществознание</a:t>
            </a:r>
          </a:p>
          <a:p>
            <a:pPr>
              <a:buFontTx/>
              <a:buChar char="-"/>
            </a:pPr>
            <a:r>
              <a:rPr lang="ru-RU" sz="2400" dirty="0" smtClean="0"/>
              <a:t>А.И. Кравченко «Обществознание» программа для общеобразовательных учреждений 5-9 классы  - Биологическое и социальное в человеке. Мышление и речь. Ограниченность ресурсов. Рыночный механизм. Рыночное равновесие. Психологический климат в семье. Отношения между поколениями.</a:t>
            </a:r>
          </a:p>
          <a:p>
            <a:pPr>
              <a:buFontTx/>
              <a:buChar char="-"/>
            </a:pPr>
            <a:r>
              <a:rPr lang="ru-RU" sz="2400" dirty="0" smtClean="0"/>
              <a:t>- Л.Н. Боголюбов «Обществознание» 10-11.  - Многовариантность общественного развития. Основные источники финансирования бизнеса. Гражданские инициативы. Общественное и индивидуальное сознание.</a:t>
            </a:r>
          </a:p>
          <a:p>
            <a:pPr>
              <a:buFontTx/>
              <a:buChar char="-"/>
            </a:pPr>
            <a:endParaRPr lang="ru-RU" sz="2400" dirty="0"/>
          </a:p>
          <a:p>
            <a:endParaRPr lang="ru-RU" sz="2400" dirty="0"/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Содержание учебного предмета</a:t>
            </a:r>
          </a:p>
        </p:txBody>
      </p:sp>
    </p:spTree>
    <p:extLst>
      <p:ext uri="{BB962C8B-B14F-4D97-AF65-F5344CB8AC3E}">
        <p14:creationId xmlns:p14="http://schemas.microsoft.com/office/powerpoint/2010/main" val="3193992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/>
              <a:t>О.С.Габриелян «Химия» 8-9 класс  - наблюдение, описание, измерение, эксперимент. Методы  анализа веществ. Получение газообразных веществ. Нет практических работ  - Очистка загрязнённой поваренной соли. Изготовление  моделей углеводородов и т.д.</a:t>
            </a:r>
          </a:p>
          <a:p>
            <a:r>
              <a:rPr lang="ru-RU" sz="2400" dirty="0" smtClean="0"/>
              <a:t>История Данилов А.А. Косулина Л.Г. История России ХХ век.  - Территория и население в начале века, Отходничество. Внутренняя и внешняя торговля.</a:t>
            </a:r>
          </a:p>
          <a:p>
            <a:r>
              <a:rPr lang="ru-RU" sz="2400" dirty="0" smtClean="0"/>
              <a:t>Н.В.Загладин История. 10-11 класс История в системе гуманитарных наук. Философское наследие Древнего Востока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Содержание учебного предмета</a:t>
            </a:r>
          </a:p>
        </p:txBody>
      </p:sp>
    </p:spTree>
    <p:extLst>
      <p:ext uri="{BB962C8B-B14F-4D97-AF65-F5344CB8AC3E}">
        <p14:creationId xmlns:p14="http://schemas.microsoft.com/office/powerpoint/2010/main" val="2220193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8448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обязательно для изучения, но не является объектом контроля и оценки знаний учащихся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Российская Федерация на рубеже ХХ – XXI вв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Августовские события 1991 г. Распад СССР. Провозглашение суверенитета Российской Федерации. Б.Н. Ельцин. Переход к рыночной экономике. Экономические реформы 1992-1993 гг. Приватизация. Дефолт 1998 г. Российское общество в условиях реформ.</a:t>
            </a:r>
          </a:p>
          <a:p>
            <a:r>
              <a:rPr lang="ru-RU" i="1" dirty="0" smtClean="0"/>
              <a:t>События октября 1993 г.</a:t>
            </a:r>
            <a:r>
              <a:rPr lang="ru-RU" dirty="0" smtClean="0"/>
              <a:t> </a:t>
            </a:r>
            <a:r>
              <a:rPr lang="ru-RU" i="1" dirty="0" smtClean="0"/>
              <a:t>Ликвидация системы Советов.</a:t>
            </a:r>
            <a:r>
              <a:rPr lang="ru-RU" dirty="0" smtClean="0"/>
              <a:t> Принятие Конституции Российской Федерации. Изменения в системе государственного управления и местного самоуправления. </a:t>
            </a:r>
            <a:r>
              <a:rPr lang="ru-RU" i="1" dirty="0" smtClean="0"/>
              <a:t>Политические партии и движения. Современные межнациональные отношения. Чеченский конфликт и его влияние на общественно-политическую жизнь страны. </a:t>
            </a:r>
            <a:endParaRPr lang="ru-RU" dirty="0" smtClean="0"/>
          </a:p>
          <a:p>
            <a:r>
              <a:rPr lang="ru-RU" dirty="0" smtClean="0"/>
              <a:t>В. В. Путин. Курс на укрепление государственности, экономический подъем и социальную стабильность.</a:t>
            </a:r>
            <a:r>
              <a:rPr lang="ru-RU" i="1" dirty="0" smtClean="0"/>
              <a:t> </a:t>
            </a:r>
            <a:endParaRPr lang="ru-RU" dirty="0" smtClean="0"/>
          </a:p>
          <a:p>
            <a:r>
              <a:rPr lang="ru-RU" dirty="0" smtClean="0"/>
              <a:t>Россия в мировом сообществе. Приоритеты внешней политики Российской Федерации на рубеже ХХ-XXI веков.</a:t>
            </a:r>
            <a:r>
              <a:rPr lang="ru-RU" i="1" dirty="0" smtClean="0"/>
              <a:t> Россия в СНГ. Российско-американские отношения. Россия и Европейский Союз. </a:t>
            </a:r>
            <a:endParaRPr lang="ru-RU" dirty="0" smtClean="0"/>
          </a:p>
          <a:p>
            <a:r>
              <a:rPr lang="ru-RU" dirty="0" smtClean="0"/>
              <a:t>Культурная жизнь современной России.</a:t>
            </a:r>
            <a:r>
              <a:rPr lang="ru-RU" i="1" dirty="0" smtClean="0"/>
              <a:t> Интеграция России в мировое культурно-информационное пространство. Новые течения в искусстве. Особенности современной молодежной культуры.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информация о разделах </a:t>
            </a:r>
            <a:r>
              <a:rPr lang="ru-RU" dirty="0"/>
              <a:t>и темах программы с указанием объема отводимых на </a:t>
            </a:r>
            <a:r>
              <a:rPr lang="ru-RU" dirty="0" smtClean="0"/>
              <a:t>их реализацию </a:t>
            </a:r>
            <a:r>
              <a:rPr lang="ru-RU" dirty="0"/>
              <a:t>учебных часов; </a:t>
            </a:r>
            <a:endParaRPr lang="ru-RU" dirty="0" smtClean="0"/>
          </a:p>
          <a:p>
            <a:r>
              <a:rPr lang="ru-RU" dirty="0" smtClean="0"/>
              <a:t>темы </a:t>
            </a:r>
            <a:r>
              <a:rPr lang="ru-RU" dirty="0"/>
              <a:t>уроков в рамках прохождения тем и</a:t>
            </a:r>
            <a:br>
              <a:rPr lang="ru-RU" dirty="0"/>
            </a:br>
            <a:r>
              <a:rPr lang="ru-RU" dirty="0"/>
              <a:t>разделов программы, </a:t>
            </a:r>
            <a:endParaRPr lang="ru-RU" dirty="0" smtClean="0"/>
          </a:p>
          <a:p>
            <a:r>
              <a:rPr lang="ru-RU" dirty="0" smtClean="0"/>
              <a:t>темы </a:t>
            </a:r>
            <a:r>
              <a:rPr lang="ru-RU" dirty="0"/>
              <a:t>практикумов и лабораторных уроков; </a:t>
            </a:r>
            <a:endParaRPr lang="ru-RU" dirty="0" smtClean="0"/>
          </a:p>
          <a:p>
            <a:r>
              <a:rPr lang="ru-RU" dirty="0" smtClean="0"/>
              <a:t>темы уроков </a:t>
            </a:r>
            <a:r>
              <a:rPr lang="ru-RU" dirty="0"/>
              <a:t>контроля результатов усвоения обучающимися программного</a:t>
            </a:r>
            <a:br>
              <a:rPr lang="ru-RU" dirty="0"/>
            </a:br>
            <a:r>
              <a:rPr lang="ru-RU" dirty="0"/>
              <a:t>материала. 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000" dirty="0" smtClean="0">
                <a:solidFill>
                  <a:srgbClr val="FF0000"/>
                </a:solidFill>
              </a:rPr>
              <a:t>Календарно-тематическое планирование</a:t>
            </a:r>
            <a:endParaRPr lang="ru-RU" sz="3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64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389937" cy="58991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типичные недочеты в рабочих программах: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учитываются цели и задачи образовательной программы школы;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отсутствуют некоторые обязательные разделы / цели задачи курса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всегда предусматривается обеспечение предлагаемой программы необходимым УМК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соблюдается принцип преемственности с другими программами образовательной области.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отражена необходимость пересмотра самого содержания; </a:t>
            </a:r>
          </a:p>
          <a:p>
            <a:pPr>
              <a:buFont typeface="Wingdings 2" pitchFamily="18" charset="2"/>
              <a:buNone/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183562" cy="41878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1.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Выбрать программу (авторскую, при  ее отсутствии – примерную)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учебному курсу  и соответствующий ей учебник из Федерального перечня учебников, рекомендованных (допущенных) Министерством образования и науки России.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2.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Сравнить цели изучения учебного курса в выбранной авторской учебной программе с целями, сформулированными в примерной (типовой) программе и целями и задачами ООП ОУ.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183562" cy="41878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3.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Сопоставить требования к уровню подготовки выпускников в выбранной программе с такими же требованиями, прописанными в примерной (типовой) программе. Определить знания, умения, навыки, способы деятельности выпускников,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 включенные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авторскую программу. Выделить знания, умения и навыки,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превышающие требования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уровню подготовки выпускников, обозначенные в образовательной программе ОУ.</a:t>
            </a:r>
          </a:p>
          <a:p>
            <a:pPr>
              <a:buFont typeface="Wingdings 2" pitchFamily="18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000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Образовательная программа - комплекс основных характеристик образования (объем, содержание, планируемые результаты), организационно-педагогических условий и в случаях, предусмотренных настоящим Федеральным законом, форм аттестации, который представлен в виде учебного плана, календарного учебного графика, </a:t>
            </a:r>
            <a:r>
              <a:rPr lang="ru-RU" b="1" dirty="0" smtClean="0"/>
              <a:t>рабочих программ учебных предметов, курсов, дисциплин (модулей), </a:t>
            </a:r>
            <a:r>
              <a:rPr lang="ru-RU" dirty="0" smtClean="0"/>
              <a:t>иных компонентов, а также оценочных и методических материалов (п.9.ст 2)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647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</a:t>
            </a:r>
            <a:r>
              <a:rPr lang="ru-RU" sz="3100" dirty="0" smtClean="0">
                <a:solidFill>
                  <a:srgbClr val="FF0000"/>
                </a:solidFill>
              </a:rPr>
              <a:t>едеральный закон Российской Федерации от 29 декабря 2012 г. N 273-ФЗ "Об образовании в Российской Федерации"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183562" cy="41878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4.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Сопоставить содержание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выбранной авторской программы с содержанием примерной (типовой) программы. Выделить перечень тем и отдельных вопросов, содержащихся в примерной (типовой) программе по учебному курсу базисного учебного плана, но не включенных в авторскую программу. Определить разделы, темы, вопросы авторской программы, которые носят избыточный характер в рамках реализации образовательной программы и учебного плана ОУ.</a:t>
            </a:r>
          </a:p>
          <a:p>
            <a:pPr>
              <a:buFont typeface="Wingdings 2" pitchFamily="18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183562" cy="58991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5.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Включить в содержание (или исключить из содержания) рабочей программы разделы, темы, вопросы, которые были выделены в ходе анализа избыточного и недостающего информационного материала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6.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 последовательность тем и количество часов на изучение каждой из них.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7.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перечень методик или технологий обучения, которые предлагается использовать при проведении курса. При этом важно учитывать возрастные особенности учащихся, а также положения образовательной программы школы.</a:t>
            </a:r>
          </a:p>
          <a:p>
            <a:pPr>
              <a:buFont typeface="Wingdings 2" pitchFamily="18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03238" y="530225"/>
            <a:ext cx="8183562" cy="59705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8.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основную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дополнительную справочную и учебную литературу, необходимые наглядные пособия, оборудование и приборы и т.д.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9.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средства контроля освоения учащимися содержания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программы,  разработать  или подобрать контролирующие задания, составить схему анализа работы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Шаг 10.</a:t>
            </a:r>
          </a:p>
          <a:p>
            <a:pPr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Составить рабочую программу, включая тематическое планирование учебного предмета на учебный год,  оформить материалы согласно структуре,  заданной в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Положении о рабочей программе </a:t>
            </a:r>
            <a:r>
              <a:rPr lang="ru-RU" sz="2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конкретного образовательного учреждения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Примерная программа определяет инвариантную (</a:t>
            </a:r>
            <a:r>
              <a:rPr lang="ru-RU" b="1" dirty="0" smtClean="0"/>
              <a:t>обязательную</a:t>
            </a:r>
            <a:r>
              <a:rPr lang="ru-RU" dirty="0" smtClean="0"/>
              <a:t>) часть учебного курса, за пределами которого остается возможность авторского выбора вариативной составляющей содержания образования </a:t>
            </a:r>
          </a:p>
          <a:p>
            <a:endParaRPr lang="ru-RU" dirty="0" smtClean="0"/>
          </a:p>
          <a:p>
            <a:r>
              <a:rPr lang="en-US" dirty="0"/>
              <a:t>http://window.edu.ru/ </a:t>
            </a:r>
            <a:r>
              <a:rPr lang="ru-RU" dirty="0" smtClean="0"/>
              <a:t> </a:t>
            </a:r>
            <a:endParaRPr lang="en-US" dirty="0"/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34076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rgbClr val="FF0000"/>
                </a:solidFill>
              </a:rPr>
              <a:t/>
            </a:r>
            <a:br>
              <a:rPr lang="ru-RU" sz="2800" b="0" dirty="0" smtClean="0">
                <a:solidFill>
                  <a:srgbClr val="FF0000"/>
                </a:solidFill>
              </a:rPr>
            </a:br>
            <a:r>
              <a:rPr lang="ru-RU" sz="2800" b="0" dirty="0" smtClean="0">
                <a:solidFill>
                  <a:srgbClr val="FF0000"/>
                </a:solidFill>
              </a:rPr>
              <a:t/>
            </a:r>
            <a:br>
              <a:rPr lang="ru-RU" sz="2800" b="0" dirty="0" smtClean="0">
                <a:solidFill>
                  <a:srgbClr val="FF0000"/>
                </a:solidFill>
              </a:rPr>
            </a:br>
            <a:r>
              <a:rPr lang="ru-RU" sz="2800" b="0" dirty="0" smtClean="0">
                <a:solidFill>
                  <a:srgbClr val="FF0000"/>
                </a:solidFill>
              </a:rPr>
              <a:t>Письмо Департамента государственной политики в образовании</a:t>
            </a:r>
            <a:br>
              <a:rPr lang="ru-RU" sz="2800" b="0" dirty="0" smtClean="0">
                <a:solidFill>
                  <a:srgbClr val="FF0000"/>
                </a:solidFill>
              </a:rPr>
            </a:br>
            <a:r>
              <a:rPr lang="ru-RU" sz="2800" b="0" dirty="0" smtClean="0">
                <a:solidFill>
                  <a:srgbClr val="FF0000"/>
                </a:solidFill>
              </a:rPr>
              <a:t>от 7 июля 2005 года 03-1263 « О примерных программах по учебным предметам федерального базисного учебного плана»</a:t>
            </a:r>
            <a:endParaRPr lang="ru-RU" sz="28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250825" y="4005263"/>
            <a:ext cx="8183563" cy="2127250"/>
          </a:xfrm>
        </p:spPr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утверждаются Министерством образования и науки Российской Федерации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носят рекомендательный характер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содержат распределения учебного материала по годам обучения и отдельным темам.</a:t>
            </a:r>
            <a:r>
              <a:rPr lang="ru-RU" sz="24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solidFill>
                <a:srgbClr val="C0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288" y="692150"/>
            <a:ext cx="8389937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 2" pitchFamily="18" charset="2"/>
              <a:buNone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Примерные (типовые) программы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>
              <a:buFont typeface="Wingdings 2" pitchFamily="18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детально раскрываются обязательные компоненты содержания обучения (инвариантная часть), параметры качества освоения учебного содержания курса конкретного  предмета базисного учебного плана, указываются необхо­димые формы и средства обучения, приводятся методические рекомендации общего характера.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Отражает  целевые ориентиры конкретной образовательной организации.</a:t>
            </a:r>
          </a:p>
          <a:p>
            <a:r>
              <a:rPr lang="ru-RU" dirty="0" smtClean="0"/>
              <a:t>Позволяет изменить логику  изложения содержания материала.</a:t>
            </a:r>
          </a:p>
          <a:p>
            <a:r>
              <a:rPr lang="ru-RU" dirty="0" smtClean="0"/>
              <a:t>Направлена на учет индивидуальных особенностей учащихся.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rmAutofit/>
          </a:bodyPr>
          <a:lstStyle/>
          <a:p>
            <a:pPr algn="ctr"/>
            <a:r>
              <a:rPr lang="ru-RU" sz="3300" dirty="0" smtClean="0">
                <a:solidFill>
                  <a:srgbClr val="FF0000"/>
                </a:solidFill>
              </a:rPr>
              <a:t>Рабочая программа учебного предмета</a:t>
            </a:r>
            <a:endParaRPr lang="ru-RU" sz="3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Разделы примерной программы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Пояснительная записка; </a:t>
            </a:r>
          </a:p>
          <a:p>
            <a:r>
              <a:rPr lang="ru-RU" dirty="0" smtClean="0"/>
              <a:t>Основное содержание с примерным (в модальности «не менее») распределением учебных часов по разделам курса и рекомендуемой последовательностью изучения тематических блоков; </a:t>
            </a:r>
          </a:p>
          <a:p>
            <a:r>
              <a:rPr lang="ru-RU" dirty="0" smtClean="0"/>
              <a:t>Требования к уровню подготовки выпускников.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Титульный лист</a:t>
            </a:r>
          </a:p>
          <a:p>
            <a:r>
              <a:rPr lang="ru-RU" dirty="0" smtClean="0"/>
              <a:t>Пояснительная записка</a:t>
            </a:r>
          </a:p>
          <a:p>
            <a:r>
              <a:rPr lang="ru-RU" dirty="0" smtClean="0"/>
              <a:t>Тематический план</a:t>
            </a:r>
          </a:p>
          <a:p>
            <a:r>
              <a:rPr lang="ru-RU" dirty="0" smtClean="0"/>
              <a:t>Содержание учебного предмета</a:t>
            </a:r>
          </a:p>
          <a:p>
            <a:r>
              <a:rPr lang="ru-RU" dirty="0" smtClean="0"/>
              <a:t>Перечень обязательных лабораторных, практических, контрольных и других видов работ </a:t>
            </a:r>
          </a:p>
          <a:p>
            <a:r>
              <a:rPr lang="ru-RU" dirty="0" smtClean="0"/>
              <a:t>Описание материально-технического, учебно-методического и информационного обеспечения образовательного процесса </a:t>
            </a:r>
          </a:p>
          <a:p>
            <a:r>
              <a:rPr lang="ru-RU" dirty="0" smtClean="0"/>
              <a:t>Рекомендуемая литература (для учителя и учащихся)</a:t>
            </a:r>
          </a:p>
          <a:p>
            <a:r>
              <a:rPr lang="ru-RU" dirty="0" smtClean="0"/>
              <a:t>Календарно-тематическое планирование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Примерная структура рабочей программы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Уровень рабочей программы (базовый, профильный/углублённый)</a:t>
            </a:r>
          </a:p>
          <a:p>
            <a:r>
              <a:rPr lang="ru-RU" dirty="0" smtClean="0"/>
              <a:t>О соответствии рабочей программы ФК ГОС основного общего образования</a:t>
            </a:r>
          </a:p>
          <a:p>
            <a:r>
              <a:rPr lang="ru-RU" dirty="0" smtClean="0"/>
              <a:t>О программе, на основе которой составлена рабочая программа (примерная, авторская). Описание и обоснование внесенных изменений</a:t>
            </a:r>
          </a:p>
          <a:p>
            <a:r>
              <a:rPr lang="ru-RU" dirty="0" smtClean="0"/>
              <a:t>О целях образования образовательной организации</a:t>
            </a:r>
          </a:p>
          <a:p>
            <a:r>
              <a:rPr lang="ru-RU" dirty="0" smtClean="0"/>
              <a:t>О требованиях к уровню подготовки учащихся  </a:t>
            </a:r>
          </a:p>
          <a:p>
            <a:pPr marL="109728" indent="0">
              <a:buNone/>
            </a:pPr>
            <a:r>
              <a:rPr lang="ru-RU" dirty="0" smtClean="0"/>
              <a:t> (знать/уметь/понимать)</a:t>
            </a:r>
            <a:endParaRPr lang="ru-RU" dirty="0"/>
          </a:p>
          <a:p>
            <a:pPr marL="109728" indent="0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Пояснительная записка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Наименование </a:t>
            </a:r>
            <a:r>
              <a:rPr lang="ru-RU" dirty="0"/>
              <a:t>раздела, темы /блока, модуля </a:t>
            </a:r>
            <a:endParaRPr lang="ru-RU" dirty="0" smtClean="0"/>
          </a:p>
          <a:p>
            <a:r>
              <a:rPr lang="ru-RU" dirty="0" smtClean="0"/>
              <a:t>Количество часов на изучение (по примерной программе/по рабочей программе)</a:t>
            </a:r>
          </a:p>
          <a:p>
            <a:r>
              <a:rPr lang="ru-RU" dirty="0" smtClean="0"/>
              <a:t>Количество </a:t>
            </a:r>
            <a:r>
              <a:rPr lang="ru-RU" dirty="0"/>
              <a:t>теоретических занятий </a:t>
            </a:r>
            <a:endParaRPr lang="ru-RU" dirty="0" smtClean="0"/>
          </a:p>
          <a:p>
            <a:r>
              <a:rPr lang="ru-RU" dirty="0" smtClean="0"/>
              <a:t>Количество </a:t>
            </a:r>
            <a:r>
              <a:rPr lang="ru-RU" dirty="0"/>
              <a:t>практических </a:t>
            </a:r>
            <a:r>
              <a:rPr lang="ru-RU" dirty="0" smtClean="0"/>
              <a:t>занятий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Тематический план</a:t>
            </a:r>
            <a:endParaRPr lang="ru-RU" sz="36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87624" y="4005062"/>
          <a:ext cx="6768751" cy="2165218"/>
        </p:xfrm>
        <a:graphic>
          <a:graphicData uri="http://schemas.openxmlformats.org/drawingml/2006/table">
            <a:tbl>
              <a:tblPr/>
              <a:tblGrid>
                <a:gridCol w="752083"/>
                <a:gridCol w="3008335"/>
                <a:gridCol w="797005"/>
                <a:gridCol w="799548"/>
                <a:gridCol w="659697"/>
                <a:gridCol w="752083"/>
              </a:tblGrid>
              <a:tr h="27810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N </a:t>
                      </a:r>
                      <a:b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Название </a:t>
                      </a:r>
                      <a:r>
                        <a:rPr lang="ru-RU" sz="900" dirty="0" smtClean="0">
                          <a:latin typeface="Arial"/>
                          <a:ea typeface="Times New Roman"/>
                          <a:cs typeface="Times New Roman"/>
                        </a:rPr>
                        <a:t> раздела /темы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Количество часов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52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 примерной программе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/>
                          <a:ea typeface="Times New Roman"/>
                          <a:cs typeface="Times New Roman"/>
                        </a:rPr>
                        <a:t>В рабочей программе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Теория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Практика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7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...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Итого 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4641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208</TotalTime>
  <Words>1406</Words>
  <Application>Microsoft Office PowerPoint</Application>
  <PresentationFormat>Экран (4:3)</PresentationFormat>
  <Paragraphs>179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Schoolbook</vt:lpstr>
      <vt:lpstr>Times New Roman</vt:lpstr>
      <vt:lpstr>Wingdings</vt:lpstr>
      <vt:lpstr>Wingdings 2</vt:lpstr>
      <vt:lpstr>Эркер</vt:lpstr>
      <vt:lpstr>Проектирование рабочей  программы по предмету  в соответствии  с ФК ГОС</vt:lpstr>
      <vt:lpstr>Федеральный закон Российской Федерации от 29 декабря 2012 г. N 273-ФЗ "Об образовании в Российской Федерации" </vt:lpstr>
      <vt:lpstr>  Письмо Департамента государственной политики в образовании от 7 июля 2005 года 03-1263 « О примерных программах по учебным предметам федерального базисного учебного плана»</vt:lpstr>
      <vt:lpstr>Презентация PowerPoint</vt:lpstr>
      <vt:lpstr>Рабочая программа учебного предмета</vt:lpstr>
      <vt:lpstr>Разделы примерной программы</vt:lpstr>
      <vt:lpstr>Примерная структура рабочей программы</vt:lpstr>
      <vt:lpstr>Пояснительная записка</vt:lpstr>
      <vt:lpstr>Тематический план</vt:lpstr>
      <vt:lpstr>Тематический план</vt:lpstr>
      <vt:lpstr>Содержание учебного предмета</vt:lpstr>
      <vt:lpstr>Содержание учебного предмета</vt:lpstr>
      <vt:lpstr>Содержание учебного предмета</vt:lpstr>
      <vt:lpstr>Содержание учебного предмета</vt:lpstr>
      <vt:lpstr>обязательно для изучения, но не является объектом контроля и оценки знаний учащихся   </vt:lpstr>
      <vt:lpstr>Календарно-тематическое планирование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образовательной программы общеобразовательной организации</dc:title>
  <dc:creator>prorektor-nmr</dc:creator>
  <cp:lastModifiedBy>admin</cp:lastModifiedBy>
  <cp:revision>59</cp:revision>
  <dcterms:modified xsi:type="dcterms:W3CDTF">2015-02-05T07:02:49Z</dcterms:modified>
</cp:coreProperties>
</file>